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handoutMasterIdLst>
    <p:handoutMasterId r:id="rId34"/>
  </p:handoutMasterIdLst>
  <p:sldIdLst>
    <p:sldId id="256" r:id="rId3"/>
    <p:sldId id="275" r:id="rId4"/>
    <p:sldId id="276" r:id="rId5"/>
    <p:sldId id="277" r:id="rId6"/>
    <p:sldId id="278" r:id="rId7"/>
    <p:sldId id="279" r:id="rId8"/>
    <p:sldId id="280" r:id="rId9"/>
    <p:sldId id="261" r:id="rId10"/>
    <p:sldId id="285" r:id="rId11"/>
    <p:sldId id="286" r:id="rId12"/>
    <p:sldId id="287" r:id="rId13"/>
    <p:sldId id="288" r:id="rId14"/>
    <p:sldId id="290" r:id="rId15"/>
    <p:sldId id="313" r:id="rId16"/>
    <p:sldId id="297" r:id="rId17"/>
    <p:sldId id="293" r:id="rId18"/>
    <p:sldId id="292" r:id="rId19"/>
    <p:sldId id="315" r:id="rId20"/>
    <p:sldId id="316" r:id="rId21"/>
    <p:sldId id="333" r:id="rId22"/>
    <p:sldId id="341" r:id="rId23"/>
    <p:sldId id="340" r:id="rId24"/>
    <p:sldId id="346" r:id="rId25"/>
    <p:sldId id="358" r:id="rId26"/>
    <p:sldId id="360" r:id="rId27"/>
    <p:sldId id="361" r:id="rId28"/>
    <p:sldId id="356" r:id="rId29"/>
    <p:sldId id="362" r:id="rId30"/>
    <p:sldId id="363" r:id="rId31"/>
    <p:sldId id="364" r:id="rId32"/>
  </p:sldIdLst>
  <p:sldSz cx="9144000" cy="6858000" type="screen4x3"/>
  <p:notesSz cx="6950075" cy="92360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1001" autoAdjust="0"/>
  </p:normalViewPr>
  <p:slideViewPr>
    <p:cSldViewPr>
      <p:cViewPr varScale="1">
        <p:scale>
          <a:sx n="62" d="100"/>
          <a:sy n="62" d="100"/>
        </p:scale>
        <p:origin x="205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73AC552D-D49C-4538-840B-9E485676D382}" type="datetimeFigureOut">
              <a:rPr lang="en-CA" smtClean="0"/>
              <a:t>2018-02-02</a:t>
            </a:fld>
            <a:endParaRPr lang="en-CA"/>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B9E9F563-727B-4B9B-A4D9-77BF62C8AF19}" type="slidenum">
              <a:rPr lang="en-CA" smtClean="0"/>
              <a:t>‹#›</a:t>
            </a:fld>
            <a:endParaRPr lang="en-CA"/>
          </a:p>
        </p:txBody>
      </p:sp>
    </p:spTree>
    <p:extLst>
      <p:ext uri="{BB962C8B-B14F-4D97-AF65-F5344CB8AC3E}">
        <p14:creationId xmlns:p14="http://schemas.microsoft.com/office/powerpoint/2010/main" val="234052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CA"/>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58664743-516A-437B-9E5E-7EE31781B2FB}" type="datetimeFigureOut">
              <a:rPr lang="en-CA" smtClean="0"/>
              <a:t>2018-02-02</a:t>
            </a:fld>
            <a:endParaRPr lang="en-CA"/>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B807F4BB-CEC7-4950-8DFA-3423992D9CEB}" type="slidenum">
              <a:rPr lang="en-CA" smtClean="0"/>
              <a:t>‹#›</a:t>
            </a:fld>
            <a:endParaRPr lang="en-CA"/>
          </a:p>
        </p:txBody>
      </p:sp>
    </p:spTree>
    <p:extLst>
      <p:ext uri="{BB962C8B-B14F-4D97-AF65-F5344CB8AC3E}">
        <p14:creationId xmlns:p14="http://schemas.microsoft.com/office/powerpoint/2010/main" val="37277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1</a:t>
            </a:fld>
            <a:endParaRPr lang="en-CA"/>
          </a:p>
        </p:txBody>
      </p:sp>
    </p:spTree>
    <p:extLst>
      <p:ext uri="{BB962C8B-B14F-4D97-AF65-F5344CB8AC3E}">
        <p14:creationId xmlns:p14="http://schemas.microsoft.com/office/powerpoint/2010/main" val="409891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defTabSz="924879">
              <a:buFont typeface="Arial" panose="020B0604020202020204" pitchFamily="34" charset="0"/>
              <a:buChar char="•"/>
              <a:defRPr/>
            </a:pPr>
            <a:r>
              <a:rPr lang="en-CA" dirty="0" smtClean="0"/>
              <a:t>In RLEMP, the Minister delegates his/her authority to individual FNs who have gone through a rigorous eligibility &amp; preparatory processes.</a:t>
            </a:r>
          </a:p>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10</a:t>
            </a:fld>
            <a:endParaRPr lang="en-CA"/>
          </a:p>
        </p:txBody>
      </p:sp>
    </p:spTree>
    <p:extLst>
      <p:ext uri="{BB962C8B-B14F-4D97-AF65-F5344CB8AC3E}">
        <p14:creationId xmlns:p14="http://schemas.microsoft.com/office/powerpoint/2010/main" val="204612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11</a:t>
            </a:fld>
            <a:endParaRPr lang="en-CA"/>
          </a:p>
        </p:txBody>
      </p:sp>
    </p:spTree>
    <p:extLst>
      <p:ext uri="{BB962C8B-B14F-4D97-AF65-F5344CB8AC3E}">
        <p14:creationId xmlns:p14="http://schemas.microsoft.com/office/powerpoint/2010/main" val="321918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12</a:t>
            </a:fld>
            <a:endParaRPr lang="en-CA"/>
          </a:p>
        </p:txBody>
      </p:sp>
    </p:spTree>
    <p:extLst>
      <p:ext uri="{BB962C8B-B14F-4D97-AF65-F5344CB8AC3E}">
        <p14:creationId xmlns:p14="http://schemas.microsoft.com/office/powerpoint/2010/main" val="212484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13</a:t>
            </a:fld>
            <a:endParaRPr lang="en-CA"/>
          </a:p>
        </p:txBody>
      </p:sp>
    </p:spTree>
    <p:extLst>
      <p:ext uri="{BB962C8B-B14F-4D97-AF65-F5344CB8AC3E}">
        <p14:creationId xmlns:p14="http://schemas.microsoft.com/office/powerpoint/2010/main" val="253360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14</a:t>
            </a:fld>
            <a:endParaRPr lang="en-CA"/>
          </a:p>
        </p:txBody>
      </p:sp>
    </p:spTree>
    <p:extLst>
      <p:ext uri="{BB962C8B-B14F-4D97-AF65-F5344CB8AC3E}">
        <p14:creationId xmlns:p14="http://schemas.microsoft.com/office/powerpoint/2010/main" val="265527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807F4BB-CEC7-4950-8DFA-3423992D9CEB}" type="slidenum">
              <a:rPr lang="en-CA" smtClean="0"/>
              <a:t>15</a:t>
            </a:fld>
            <a:endParaRPr lang="en-CA"/>
          </a:p>
        </p:txBody>
      </p:sp>
      <p:sp>
        <p:nvSpPr>
          <p:cNvPr id="5" name="Notes Placeholder 2"/>
          <p:cNvSpPr>
            <a:spLocks noGrp="1"/>
          </p:cNvSpPr>
          <p:nvPr>
            <p:ph type="body" idx="1"/>
          </p:nvPr>
        </p:nvSpPr>
        <p:spPr>
          <a:xfrm>
            <a:off x="695008" y="4283907"/>
            <a:ext cx="5560060" cy="4770847"/>
          </a:xfrm>
        </p:spPr>
        <p:txBody>
          <a:bodyPr/>
          <a:lstStyle/>
          <a:p>
            <a:pPr marL="173415" indent="-173415">
              <a:buFont typeface="Arial" panose="020B0604020202020204" pitchFamily="34" charset="0"/>
              <a:buChar char="•"/>
            </a:pPr>
            <a:r>
              <a:rPr lang="en-CA" b="1" dirty="0"/>
              <a:t>Community land-use planning </a:t>
            </a:r>
            <a:r>
              <a:rPr lang="en-CA" dirty="0"/>
              <a:t>is a process of developing goals &amp; objectives for the community as well as policies to describe how to achieve these goals &amp; objectives.</a:t>
            </a:r>
          </a:p>
          <a:p>
            <a:endParaRPr lang="en-CA" dirty="0"/>
          </a:p>
          <a:p>
            <a:pPr marL="173415" indent="-173415">
              <a:buFont typeface="Arial" panose="020B0604020202020204" pitchFamily="34" charset="0"/>
              <a:buChar char="•"/>
            </a:pPr>
            <a:r>
              <a:rPr lang="en-CA" dirty="0"/>
              <a:t>Community land-use planning is a form of land-use planning that gives the community control over the process &amp; the results. </a:t>
            </a:r>
          </a:p>
          <a:p>
            <a:endParaRPr lang="en-CA" dirty="0"/>
          </a:p>
          <a:p>
            <a:pPr marL="173415" indent="-173415">
              <a:buFont typeface="Arial" panose="020B0604020202020204" pitchFamily="34" charset="0"/>
              <a:buChar char="•"/>
            </a:pPr>
            <a:r>
              <a:rPr lang="en-CA" dirty="0"/>
              <a:t>The alternative is to let land-use planning occur at council meetings or in land manager offices without community input or direction.</a:t>
            </a:r>
          </a:p>
          <a:p>
            <a:endParaRPr lang="en-CA" dirty="0"/>
          </a:p>
          <a:p>
            <a:pPr marL="173415" indent="-173415">
              <a:buFont typeface="Arial" panose="020B0604020202020204" pitchFamily="34" charset="0"/>
              <a:buChar char="•"/>
            </a:pPr>
            <a:r>
              <a:rPr lang="en-CA" dirty="0"/>
              <a:t>In community land-use planning, the community identifies its common needs for land. </a:t>
            </a:r>
          </a:p>
          <a:p>
            <a:endParaRPr lang="en-CA" dirty="0"/>
          </a:p>
          <a:p>
            <a:pPr marL="173415" indent="-173415">
              <a:buFont typeface="Arial" panose="020B0604020202020204" pitchFamily="34" charset="0"/>
              <a:buChar char="•"/>
            </a:pPr>
            <a:r>
              <a:rPr lang="en-CA" dirty="0"/>
              <a:t>This gives the administration guidance from the community in terms of traditional lands use, residential lands, commercial developments, industry, agricultural areas &amp; FN land. </a:t>
            </a:r>
          </a:p>
          <a:p>
            <a:endParaRPr lang="en-CA" dirty="0"/>
          </a:p>
          <a:p>
            <a:pPr marL="173415" indent="-173415">
              <a:buFont typeface="Arial" panose="020B0604020202020204" pitchFamily="34" charset="0"/>
              <a:buChar char="•"/>
            </a:pPr>
            <a:r>
              <a:rPr lang="en-CA" dirty="0"/>
              <a:t>The process brings the community into discussion about natural resource management, environmental protection &amp; management, &amp; other key issues.</a:t>
            </a:r>
          </a:p>
          <a:p>
            <a:endParaRPr lang="en-CA" dirty="0"/>
          </a:p>
          <a:p>
            <a:pPr marL="173415" indent="-173415">
              <a:buFont typeface="Arial" panose="020B0604020202020204" pitchFamily="34" charset="0"/>
              <a:buChar char="•"/>
            </a:pPr>
            <a:r>
              <a:rPr lang="en-CA" dirty="0"/>
              <a:t>The community land-use planning will include setting guidelines &amp; values for managing lands, resources &amp; the environment.</a:t>
            </a:r>
          </a:p>
          <a:p>
            <a:r>
              <a:rPr lang="en-CA" dirty="0"/>
              <a:t> </a:t>
            </a:r>
          </a:p>
          <a:p>
            <a:pPr marL="173415" indent="-173415">
              <a:buFont typeface="Arial" panose="020B0604020202020204" pitchFamily="34" charset="0"/>
              <a:buChar char="•"/>
            </a:pPr>
            <a:r>
              <a:rPr lang="en-CA" dirty="0"/>
              <a:t>The community may choose to provide input into compliance management to ensure that monitoring which is also called enforcement reflects traditional values.</a:t>
            </a:r>
            <a:endParaRPr lang="en-CA" b="0" dirty="0"/>
          </a:p>
        </p:txBody>
      </p:sp>
    </p:spTree>
    <p:extLst>
      <p:ext uri="{BB962C8B-B14F-4D97-AF65-F5344CB8AC3E}">
        <p14:creationId xmlns:p14="http://schemas.microsoft.com/office/powerpoint/2010/main" val="86772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99839"/>
            <a:ext cx="5560060" cy="4538793"/>
          </a:xfrm>
        </p:spPr>
        <p:txBody>
          <a:bodyPr/>
          <a:lstStyle/>
          <a:p>
            <a:endParaRPr lang="en-CA" b="0" dirty="0"/>
          </a:p>
        </p:txBody>
      </p:sp>
      <p:sp>
        <p:nvSpPr>
          <p:cNvPr id="4" name="Slide Number Placeholder 3"/>
          <p:cNvSpPr>
            <a:spLocks noGrp="1"/>
          </p:cNvSpPr>
          <p:nvPr>
            <p:ph type="sldNum" sz="quarter" idx="10"/>
          </p:nvPr>
        </p:nvSpPr>
        <p:spPr/>
        <p:txBody>
          <a:bodyPr/>
          <a:lstStyle/>
          <a:p>
            <a:fld id="{B807F4BB-CEC7-4950-8DFA-3423992D9CEB}" type="slidenum">
              <a:rPr lang="en-CA" smtClean="0"/>
              <a:t>16</a:t>
            </a:fld>
            <a:endParaRPr lang="en-CA"/>
          </a:p>
        </p:txBody>
      </p:sp>
    </p:spTree>
    <p:extLst>
      <p:ext uri="{BB962C8B-B14F-4D97-AF65-F5344CB8AC3E}">
        <p14:creationId xmlns:p14="http://schemas.microsoft.com/office/powerpoint/2010/main" val="32865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17</a:t>
            </a:fld>
            <a:endParaRPr lang="en-CA"/>
          </a:p>
        </p:txBody>
      </p:sp>
    </p:spTree>
    <p:extLst>
      <p:ext uri="{BB962C8B-B14F-4D97-AF65-F5344CB8AC3E}">
        <p14:creationId xmlns:p14="http://schemas.microsoft.com/office/powerpoint/2010/main" val="336859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7810150"/>
          </a:xfrm>
        </p:spPr>
        <p:txBody>
          <a:bodyPr/>
          <a:lstStyle/>
          <a:p>
            <a:pPr marL="173415" indent="-173415">
              <a:buFont typeface="Arial" panose="020B0604020202020204" pitchFamily="34" charset="0"/>
              <a:buChar char="•"/>
            </a:pPr>
            <a:r>
              <a:rPr lang="en-CA" dirty="0"/>
              <a:t>In addition, FNs are advised that this questionnaire should be accompanied by a BCR, or at least by a formal letter from the FN Council, signalling the intent of the FN to participate in the program under the agreed terms &amp; conditions that will be contained in the Work Plan. </a:t>
            </a:r>
          </a:p>
          <a:p>
            <a:endParaRPr lang="en-CA" dirty="0"/>
          </a:p>
          <a:p>
            <a:pPr marL="173415" indent="-173415">
              <a:buFont typeface="Arial" panose="020B0604020202020204" pitchFamily="34" charset="0"/>
              <a:buChar char="•"/>
            </a:pPr>
            <a:r>
              <a:rPr lang="en-CA" dirty="0"/>
              <a:t>The INAC Office will subsequently acknowledge receipt of these documents.</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While not formally required, a BCR signifies the FN’s official endorsement to request entry to RLEMP.</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The </a:t>
            </a:r>
            <a:r>
              <a:rPr lang="en-CA" b="1" dirty="0"/>
              <a:t>Assessment Questionnaire</a:t>
            </a:r>
            <a:r>
              <a:rPr lang="en-CA" dirty="0"/>
              <a:t> is straightforward. </a:t>
            </a:r>
          </a:p>
          <a:p>
            <a:pPr marL="635854" lvl="1" indent="-173415">
              <a:buFont typeface="Arial" panose="020B0604020202020204" pitchFamily="34" charset="0"/>
              <a:buChar char="•"/>
            </a:pPr>
            <a:r>
              <a:rPr lang="en-CA" b="0" i="0" u="none" strike="noStrike" kern="1200" baseline="0" dirty="0" smtClean="0">
                <a:solidFill>
                  <a:schemeClr val="tx1"/>
                </a:solidFill>
                <a:latin typeface="+mn-lt"/>
                <a:ea typeface="+mn-ea"/>
                <a:cs typeface="+mn-cs"/>
              </a:rPr>
              <a:t>It is used to assess the FN’s eligibility &amp; readiness to participate in RLEMP &amp; </a:t>
            </a:r>
          </a:p>
          <a:p>
            <a:pPr marL="635854" lvl="1" indent="-173415">
              <a:buFont typeface="Arial" panose="020B0604020202020204" pitchFamily="34" charset="0"/>
              <a:buChar char="•"/>
            </a:pPr>
            <a:r>
              <a:rPr lang="en-CA" b="0" i="0" u="none" strike="noStrike" kern="1200" baseline="0" dirty="0" smtClean="0">
                <a:solidFill>
                  <a:schemeClr val="tx1"/>
                </a:solidFill>
                <a:latin typeface="+mn-lt"/>
                <a:ea typeface="+mn-ea"/>
                <a:cs typeface="+mn-cs"/>
              </a:rPr>
              <a:t>determine the FN’s capacity needs for managing land &amp; natural resources activities.</a:t>
            </a:r>
          </a:p>
          <a:p>
            <a:pPr lvl="1"/>
            <a:endParaRPr lang="en-CA" b="0" i="0" u="none" strike="noStrike" kern="1200" baseline="0" dirty="0" smtClean="0">
              <a:solidFill>
                <a:schemeClr val="tx1"/>
              </a:solidFill>
              <a:latin typeface="+mn-lt"/>
              <a:ea typeface="+mn-ea"/>
              <a:cs typeface="+mn-cs"/>
            </a:endParaRPr>
          </a:p>
          <a:p>
            <a:pPr marL="173415" indent="-173415">
              <a:buFont typeface="Arial" panose="020B0604020202020204" pitchFamily="34" charset="0"/>
              <a:buChar char="•"/>
            </a:pPr>
            <a:r>
              <a:rPr lang="en-CA" dirty="0"/>
              <a:t>The questionnaire addresses three main areas, which are summarized here:</a:t>
            </a:r>
          </a:p>
          <a:p>
            <a:endParaRPr lang="en-CA" dirty="0"/>
          </a:p>
          <a:p>
            <a:pPr marL="541119" indent="-361282">
              <a:buFont typeface="+mj-lt"/>
              <a:buAutoNum type="arabicPeriod"/>
            </a:pPr>
            <a:r>
              <a:rPr lang="en-CA" dirty="0"/>
              <a:t>The Land Management section will pose questions regarding the amount &amp; level of land management experience the FN has, (e.g., dealing with land instruments that must be registered, dealing with negotiations in land transactions), human resources such as a land manager, a lands office.</a:t>
            </a:r>
          </a:p>
          <a:p>
            <a:pPr marL="411057" indent="-231219">
              <a:buFont typeface="+mj-lt"/>
              <a:buAutoNum type="arabicPeriod"/>
            </a:pPr>
            <a:endParaRPr lang="en-CA" dirty="0"/>
          </a:p>
          <a:p>
            <a:pPr marL="541119" indent="-361282">
              <a:buFont typeface="+mj-lt"/>
              <a:buAutoNum type="arabicPeriod"/>
            </a:pPr>
            <a:r>
              <a:rPr lang="en-CA" dirty="0"/>
              <a:t>The Environmental Management section poses questions about experience &amp; knowledge of environmental issues, plans, &amp; processes, &amp; personnel with environmental experience.</a:t>
            </a:r>
          </a:p>
          <a:p>
            <a:pPr marL="411057" indent="-231219">
              <a:buFont typeface="+mj-lt"/>
              <a:buAutoNum type="arabicPeriod"/>
            </a:pPr>
            <a:endParaRPr lang="en-CA" dirty="0"/>
          </a:p>
          <a:p>
            <a:pPr marL="541119" indent="-361282">
              <a:buFont typeface="+mj-lt"/>
              <a:buAutoNum type="arabicPeriod"/>
            </a:pPr>
            <a:r>
              <a:rPr lang="en-CA" dirty="0"/>
              <a:t>The section on Economic Development Opportunities looks into the existence of land use plans, economic development plans or strategy in place, personnel with related experience.</a:t>
            </a:r>
          </a:p>
          <a:p>
            <a:endParaRPr lang="en-CA" dirty="0"/>
          </a:p>
          <a:p>
            <a:pPr marL="173415" indent="-173415">
              <a:buFont typeface="Arial" panose="020B0604020202020204" pitchFamily="34" charset="0"/>
              <a:buChar char="•"/>
            </a:pPr>
            <a:r>
              <a:rPr lang="en-CA" dirty="0"/>
              <a:t>On receipt of the Assessment Questionnaire &amp; supporting documents, INAC will review the request &amp; information provided to determine the FN’s readiness for RLEMP, &amp; it will be ranked with other FN applicants.</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If a FN is ineligible for RLEMP, INAC will send the refusal letter for program entry, indicating where there are deficiencies. </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INAC &amp; the FN may at this point enter into discussions that will provide information &amp; guidance to the FN in order that they may begin working to resolve the deficiencies &amp; gain the experience required or the process may end at this point if it is determined that there are not &amp; will not be in the near future enough transactions to warrant entry into RLEMP.</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If the assessment determines that the FN is ready to enter RLEMP, INAC, in consultation with INAC Headquarters, will complete the approval process. </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If the FN is approved, INAC will send the confirmation letter of approval for RLEMP entry advising the FN that it has met the eligibility requirements &amp; that it will be necessary to develop a Training &amp; Developmental Work Plan. </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At the same time INAC will attach the Work Plan template for the FN.</a:t>
            </a:r>
          </a:p>
        </p:txBody>
      </p:sp>
      <p:sp>
        <p:nvSpPr>
          <p:cNvPr id="4" name="Slide Number Placeholder 3"/>
          <p:cNvSpPr>
            <a:spLocks noGrp="1"/>
          </p:cNvSpPr>
          <p:nvPr>
            <p:ph type="sldNum" sz="quarter" idx="10"/>
          </p:nvPr>
        </p:nvSpPr>
        <p:spPr/>
        <p:txBody>
          <a:bodyPr/>
          <a:lstStyle/>
          <a:p>
            <a:fld id="{B807F4BB-CEC7-4950-8DFA-3423992D9CEB}" type="slidenum">
              <a:rPr lang="en-CA" smtClean="0"/>
              <a:t>18</a:t>
            </a:fld>
            <a:endParaRPr lang="en-CA"/>
          </a:p>
        </p:txBody>
      </p:sp>
    </p:spTree>
    <p:extLst>
      <p:ext uri="{BB962C8B-B14F-4D97-AF65-F5344CB8AC3E}">
        <p14:creationId xmlns:p14="http://schemas.microsoft.com/office/powerpoint/2010/main" val="122712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CA" dirty="0"/>
              <a:t>At this stage, the FN formally agrees to partner with INAC in the administration of land management services required under the </a:t>
            </a:r>
            <a:r>
              <a:rPr lang="en-CA" i="1" dirty="0"/>
              <a:t>IA </a:t>
            </a:r>
            <a:r>
              <a:rPr lang="en-CA" dirty="0"/>
              <a:t>during the Training &amp; Development Level of RLEMP. </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INAC in consultation with the FN will develop a work plan, formally known as the Statement of Work that outlines the activities for which the FN will now take responsibility.</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The FN must pass a BCR indicating acceptance of the partnership &amp; all of the Terms &amp; Conditions of the Training &amp; Development Level Work Plan.</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FNs will follow applicable legislation, departmental policies, systems &amp; operational guidelines to manage on-reserve activities.</a:t>
            </a:r>
          </a:p>
          <a:p>
            <a:pPr marL="173415" indent="-173415">
              <a:buFont typeface="Arial" panose="020B0604020202020204" pitchFamily="34" charset="0"/>
              <a:buChar char="•"/>
            </a:pPr>
            <a:endParaRPr lang="en-CA" dirty="0"/>
          </a:p>
          <a:p>
            <a:pPr marL="173415" indent="-173415">
              <a:buFont typeface="Arial" panose="020B0604020202020204" pitchFamily="34" charset="0"/>
              <a:buChar char="•"/>
            </a:pPr>
            <a:r>
              <a:rPr lang="en-CA" dirty="0"/>
              <a:t>Through a close partnership with INAC, the purpose of this level of RLEMP is to ensure that the FN obtains the necessary training &amp; guidance in land &amp; environment management in order to progress to the Operational Level of RLEMP.</a:t>
            </a:r>
          </a:p>
        </p:txBody>
      </p:sp>
      <p:sp>
        <p:nvSpPr>
          <p:cNvPr id="4" name="Slide Number Placeholder 3"/>
          <p:cNvSpPr>
            <a:spLocks noGrp="1"/>
          </p:cNvSpPr>
          <p:nvPr>
            <p:ph type="sldNum" sz="quarter" idx="10"/>
          </p:nvPr>
        </p:nvSpPr>
        <p:spPr/>
        <p:txBody>
          <a:bodyPr/>
          <a:lstStyle/>
          <a:p>
            <a:fld id="{B807F4BB-CEC7-4950-8DFA-3423992D9CEB}" type="slidenum">
              <a:rPr lang="en-CA" smtClean="0"/>
              <a:t>19</a:t>
            </a:fld>
            <a:endParaRPr lang="en-CA"/>
          </a:p>
        </p:txBody>
      </p:sp>
    </p:spTree>
    <p:extLst>
      <p:ext uri="{BB962C8B-B14F-4D97-AF65-F5344CB8AC3E}">
        <p14:creationId xmlns:p14="http://schemas.microsoft.com/office/powerpoint/2010/main" val="384949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2</a:t>
            </a:fld>
            <a:endParaRPr lang="en-CA"/>
          </a:p>
        </p:txBody>
      </p:sp>
    </p:spTree>
    <p:extLst>
      <p:ext uri="{BB962C8B-B14F-4D97-AF65-F5344CB8AC3E}">
        <p14:creationId xmlns:p14="http://schemas.microsoft.com/office/powerpoint/2010/main" val="302998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Criteria</a:t>
            </a:r>
          </a:p>
          <a:p>
            <a:endParaRPr lang="en-CA" sz="800" b="1" u="sng" dirty="0"/>
          </a:p>
          <a:p>
            <a:pPr marL="346829" indent="-346829">
              <a:buFont typeface="+mj-lt"/>
              <a:buAutoNum type="arabicPeriod"/>
            </a:pPr>
            <a:r>
              <a:rPr lang="en-CA" dirty="0" smtClean="0"/>
              <a:t>Certified Lands Manager</a:t>
            </a:r>
          </a:p>
          <a:p>
            <a:pPr marL="346829" indent="-346829">
              <a:buFont typeface="+mj-lt"/>
              <a:buAutoNum type="arabicPeriod"/>
            </a:pPr>
            <a:r>
              <a:rPr lang="en-CA" dirty="0" smtClean="0"/>
              <a:t>Adequate LM Office approved by INAC</a:t>
            </a:r>
          </a:p>
          <a:p>
            <a:pPr marL="346829" indent="-346829">
              <a:buFont typeface="+mj-lt"/>
              <a:buAutoNum type="arabicPeriod"/>
            </a:pPr>
            <a:r>
              <a:rPr lang="en-CA" dirty="0" smtClean="0"/>
              <a:t>Accept T &amp; C of the Operational Level work plan</a:t>
            </a:r>
          </a:p>
          <a:p>
            <a:pPr marL="346829" indent="-346829">
              <a:buFont typeface="+mj-lt"/>
              <a:buAutoNum type="arabicPeriod"/>
            </a:pPr>
            <a:r>
              <a:rPr lang="en-CA" dirty="0" smtClean="0"/>
              <a:t>3 consecutive years of good financial management</a:t>
            </a:r>
          </a:p>
          <a:p>
            <a:pPr marL="346829" indent="-346829">
              <a:buFont typeface="+mj-lt"/>
              <a:buAutoNum type="arabicPeriod"/>
            </a:pPr>
            <a:r>
              <a:rPr lang="en-CA" dirty="0" smtClean="0"/>
              <a:t>Adequate financial management systems, audits or approved </a:t>
            </a:r>
          </a:p>
          <a:p>
            <a:pPr marL="358070" indent="-358070"/>
            <a:r>
              <a:rPr lang="en-CA" dirty="0" smtClean="0"/>
              <a:t>	risk management plan or INAC approved financial status</a:t>
            </a:r>
          </a:p>
          <a:p>
            <a:pPr marL="346829" indent="-346829">
              <a:buFont typeface="+mj-lt"/>
              <a:buAutoNum type="arabicPeriod" startAt="6"/>
            </a:pPr>
            <a:r>
              <a:rPr lang="en-CA" dirty="0" smtClean="0"/>
              <a:t>Assume more of land management responsibilities</a:t>
            </a:r>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20</a:t>
            </a:fld>
            <a:endParaRPr lang="en-CA"/>
          </a:p>
        </p:txBody>
      </p:sp>
    </p:spTree>
    <p:extLst>
      <p:ext uri="{BB962C8B-B14F-4D97-AF65-F5344CB8AC3E}">
        <p14:creationId xmlns:p14="http://schemas.microsoft.com/office/powerpoint/2010/main" val="210187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21</a:t>
            </a:fld>
            <a:endParaRPr lang="en-CA"/>
          </a:p>
        </p:txBody>
      </p:sp>
    </p:spTree>
    <p:extLst>
      <p:ext uri="{BB962C8B-B14F-4D97-AF65-F5344CB8AC3E}">
        <p14:creationId xmlns:p14="http://schemas.microsoft.com/office/powerpoint/2010/main" val="171886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22</a:t>
            </a:fld>
            <a:endParaRPr lang="en-CA"/>
          </a:p>
        </p:txBody>
      </p:sp>
    </p:spTree>
    <p:extLst>
      <p:ext uri="{BB962C8B-B14F-4D97-AF65-F5344CB8AC3E}">
        <p14:creationId xmlns:p14="http://schemas.microsoft.com/office/powerpoint/2010/main" val="227665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planning to advance to the FNLM land regime, the FN must look at different considerations, such as its existing &amp; future capacity:</a:t>
            </a:r>
          </a:p>
          <a:p>
            <a:endParaRPr lang="en-CA" dirty="0" smtClean="0"/>
          </a:p>
          <a:p>
            <a:r>
              <a:rPr lang="en-CA" dirty="0" smtClean="0"/>
              <a:t>• for developing its own land code,</a:t>
            </a:r>
          </a:p>
          <a:p>
            <a:r>
              <a:rPr lang="en-CA" dirty="0" smtClean="0"/>
              <a:t>• for more comprehensive land management,</a:t>
            </a:r>
          </a:p>
          <a:p>
            <a:r>
              <a:rPr lang="en-CA" dirty="0" smtClean="0"/>
              <a:t>• for management of environment &amp; resource,</a:t>
            </a:r>
          </a:p>
          <a:p>
            <a:r>
              <a:rPr lang="en-CA" dirty="0" smtClean="0"/>
              <a:t>• for assuming liability with respect to land transactions,</a:t>
            </a:r>
          </a:p>
          <a:p>
            <a:r>
              <a:rPr lang="en-CA" dirty="0" smtClean="0"/>
              <a:t>• for enacting, administering &amp; enforcing its laws</a:t>
            </a:r>
          </a:p>
          <a:p>
            <a:r>
              <a:rPr lang="en-CA" dirty="0" smtClean="0"/>
              <a:t>• for responsibility in registration of all land transactions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23</a:t>
            </a:fld>
            <a:endParaRPr lang="en-CA"/>
          </a:p>
        </p:txBody>
      </p:sp>
    </p:spTree>
    <p:extLst>
      <p:ext uri="{BB962C8B-B14F-4D97-AF65-F5344CB8AC3E}">
        <p14:creationId xmlns:p14="http://schemas.microsoft.com/office/powerpoint/2010/main" val="111014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27</a:t>
            </a:fld>
            <a:endParaRPr lang="en-CA"/>
          </a:p>
        </p:txBody>
      </p:sp>
    </p:spTree>
    <p:extLst>
      <p:ext uri="{BB962C8B-B14F-4D97-AF65-F5344CB8AC3E}">
        <p14:creationId xmlns:p14="http://schemas.microsoft.com/office/powerpoint/2010/main" val="169915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29</a:t>
            </a:fld>
            <a:endParaRPr lang="en-CA"/>
          </a:p>
        </p:txBody>
      </p:sp>
    </p:spTree>
    <p:extLst>
      <p:ext uri="{BB962C8B-B14F-4D97-AF65-F5344CB8AC3E}">
        <p14:creationId xmlns:p14="http://schemas.microsoft.com/office/powerpoint/2010/main" val="16597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Minister of Indian Affairs are currently conducting a review</a:t>
            </a:r>
            <a:r>
              <a:rPr lang="en-CA" baseline="0" dirty="0" smtClean="0"/>
              <a:t> of the RLEMP land regime.  This regime does not meet all First Nations needs, as it does not provide base funding for a lands manger; will only cover the costs of certifying one land manager; is transaction based.  So if you First Nation does not do a lot of permits, leases and transfers of land in an Indian Reserve your lands budget is indeed very meager.   There are two levels to this land regime, Training and development (when the lands manager is doing the 1 year at the University of </a:t>
            </a:r>
            <a:r>
              <a:rPr lang="en-CA" baseline="0" dirty="0" err="1" smtClean="0"/>
              <a:t>Saskatachewan</a:t>
            </a:r>
            <a:r>
              <a:rPr lang="en-CA" baseline="0" dirty="0" smtClean="0"/>
              <a:t> completing the certificate in </a:t>
            </a:r>
            <a:r>
              <a:rPr lang="en-CA" baseline="0" dirty="0" err="1" smtClean="0"/>
              <a:t>Indigenious</a:t>
            </a:r>
            <a:r>
              <a:rPr lang="en-CA" baseline="0" dirty="0" smtClean="0"/>
              <a:t> Peoples Resource Management (which includes credit courses such as law, surveys, soil testing, </a:t>
            </a:r>
            <a:r>
              <a:rPr lang="en-CA" baseline="0" dirty="0" err="1" smtClean="0"/>
              <a:t>gps</a:t>
            </a:r>
            <a:r>
              <a:rPr lang="en-CA" baseline="0" dirty="0" smtClean="0"/>
              <a:t> training, and accounting to name a few.  The second year of study in the practical given by the National Aboriginal Lands Association and covers history and legislation, Fundamentals of land management, community and individual interest, permits and leases.  Once a land manager has completed these courses and keeps up with the 7 core refresher courses every year, the First Nation can move the Operational Level.  </a:t>
            </a:r>
            <a:r>
              <a:rPr lang="en-CA" baseline="0" dirty="0" err="1" smtClean="0"/>
              <a:t>Kanehsatake</a:t>
            </a:r>
            <a:r>
              <a:rPr lang="en-CA" baseline="0" dirty="0" smtClean="0"/>
              <a:t> is currently at the Operational level of RLEMP,  First Nation under this land regime are support by the National Lands Association of Canada.  A national lands organization which a non profit, non political, offering training and resources to First Nations.  I am the Chair or President of the regional association known as First Nations Lands Managers Association for Quebec and Labrador.</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3</a:t>
            </a:fld>
            <a:endParaRPr lang="en-CA"/>
          </a:p>
        </p:txBody>
      </p:sp>
    </p:spTree>
    <p:extLst>
      <p:ext uri="{BB962C8B-B14F-4D97-AF65-F5344CB8AC3E}">
        <p14:creationId xmlns:p14="http://schemas.microsoft.com/office/powerpoint/2010/main" val="179006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a First</a:t>
            </a:r>
            <a:r>
              <a:rPr lang="en-CA" baseline="0" dirty="0" smtClean="0"/>
              <a:t> Nation feels comfortable and feels they can take on more responsibility with their land and environment, this is the level most First Nations will move forward with.  Those First nations who sign on to the Framework Agreement are supported by the organization called Land Advisory Board, which is a legislative organization funded by INAC.  </a:t>
            </a:r>
          </a:p>
          <a:p>
            <a:endParaRPr lang="en-CA" baseline="0" dirty="0" smtClean="0"/>
          </a:p>
          <a:p>
            <a:r>
              <a:rPr lang="en-CA" baseline="0" dirty="0" smtClean="0"/>
              <a:t>It is important to note that </a:t>
            </a:r>
            <a:r>
              <a:rPr lang="en-CA" baseline="0" dirty="0" err="1" smtClean="0"/>
              <a:t>Kanehsatake</a:t>
            </a:r>
            <a:r>
              <a:rPr lang="en-CA" baseline="0" dirty="0" smtClean="0"/>
              <a:t> cannot be a signatory to this framework agreement and land regime due their status as a territory versus a reserve.  This is why when lands were purchased following 1990, INAC had to create a land agreement for </a:t>
            </a:r>
            <a:r>
              <a:rPr lang="en-CA" baseline="0" dirty="0" err="1" smtClean="0"/>
              <a:t>Kanehsatake</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4</a:t>
            </a:fld>
            <a:endParaRPr lang="en-CA"/>
          </a:p>
        </p:txBody>
      </p:sp>
    </p:spTree>
    <p:extLst>
      <p:ext uri="{BB962C8B-B14F-4D97-AF65-F5344CB8AC3E}">
        <p14:creationId xmlns:p14="http://schemas.microsoft.com/office/powerpoint/2010/main" val="176066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Kanehsatake</a:t>
            </a:r>
            <a:r>
              <a:rPr lang="en-CA" dirty="0" smtClean="0"/>
              <a:t> is</a:t>
            </a:r>
            <a:r>
              <a:rPr lang="en-CA" baseline="0" dirty="0" smtClean="0"/>
              <a:t> at this level with the </a:t>
            </a:r>
            <a:r>
              <a:rPr lang="en-CA" baseline="0" dirty="0" err="1" smtClean="0"/>
              <a:t>Kanehsatake</a:t>
            </a:r>
            <a:r>
              <a:rPr lang="en-CA" baseline="0" dirty="0" smtClean="0"/>
              <a:t> Land Governance Act.  They are responsible to achieve some requirements and they could be managing their own lands, receiving in excess of $200.000.00 per year in their lands department etc.  We will talk more about this at our last session in this series of information sessions which will review the Land Governance Act.</a:t>
            </a:r>
          </a:p>
          <a:p>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5</a:t>
            </a:fld>
            <a:endParaRPr lang="en-CA"/>
          </a:p>
        </p:txBody>
      </p:sp>
    </p:spTree>
    <p:extLst>
      <p:ext uri="{BB962C8B-B14F-4D97-AF65-F5344CB8AC3E}">
        <p14:creationId xmlns:p14="http://schemas.microsoft.com/office/powerpoint/2010/main" val="67398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a:t>
            </a:r>
            <a:r>
              <a:rPr lang="en-CA" dirty="0" err="1" smtClean="0"/>
              <a:t>Kanehstake</a:t>
            </a:r>
            <a:r>
              <a:rPr lang="en-CA" dirty="0" smtClean="0"/>
              <a:t> is currently under</a:t>
            </a:r>
            <a:r>
              <a:rPr lang="en-CA" baseline="0" dirty="0" smtClean="0"/>
              <a:t> this land regime it is important to understand that because the </a:t>
            </a:r>
            <a:r>
              <a:rPr lang="en-CA" baseline="0" dirty="0" err="1" smtClean="0"/>
              <a:t>Kanehsatake</a:t>
            </a:r>
            <a:r>
              <a:rPr lang="en-CA" baseline="0" dirty="0" smtClean="0"/>
              <a:t> Land Governance Act is legislation the fiduciary obligation by INAC is not longer there for </a:t>
            </a:r>
            <a:r>
              <a:rPr lang="en-CA" baseline="0" dirty="0" err="1" smtClean="0"/>
              <a:t>Kanehsatake</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6</a:t>
            </a:fld>
            <a:endParaRPr lang="en-CA"/>
          </a:p>
        </p:txBody>
      </p:sp>
    </p:spTree>
    <p:extLst>
      <p:ext uri="{BB962C8B-B14F-4D97-AF65-F5344CB8AC3E}">
        <p14:creationId xmlns:p14="http://schemas.microsoft.com/office/powerpoint/2010/main" val="328869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7</a:t>
            </a:fld>
            <a:endParaRPr lang="en-CA"/>
          </a:p>
        </p:txBody>
      </p:sp>
    </p:spTree>
    <p:extLst>
      <p:ext uri="{BB962C8B-B14F-4D97-AF65-F5344CB8AC3E}">
        <p14:creationId xmlns:p14="http://schemas.microsoft.com/office/powerpoint/2010/main" val="372329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07F4BB-CEC7-4950-8DFA-3423992D9CEB}" type="slidenum">
              <a:rPr lang="en-CA" smtClean="0"/>
              <a:t>8</a:t>
            </a:fld>
            <a:endParaRPr lang="en-CA"/>
          </a:p>
        </p:txBody>
      </p:sp>
    </p:spTree>
    <p:extLst>
      <p:ext uri="{BB962C8B-B14F-4D97-AF65-F5344CB8AC3E}">
        <p14:creationId xmlns:p14="http://schemas.microsoft.com/office/powerpoint/2010/main" val="45914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Comprehensive self government Or community self government</a:t>
            </a:r>
            <a:endParaRPr lang="en-CA" dirty="0"/>
          </a:p>
        </p:txBody>
      </p:sp>
      <p:sp>
        <p:nvSpPr>
          <p:cNvPr id="4" name="Slide Number Placeholder 3"/>
          <p:cNvSpPr>
            <a:spLocks noGrp="1"/>
          </p:cNvSpPr>
          <p:nvPr>
            <p:ph type="sldNum" sz="quarter" idx="10"/>
          </p:nvPr>
        </p:nvSpPr>
        <p:spPr/>
        <p:txBody>
          <a:bodyPr/>
          <a:lstStyle/>
          <a:p>
            <a:fld id="{B807F4BB-CEC7-4950-8DFA-3423992D9CEB}" type="slidenum">
              <a:rPr lang="en-CA" smtClean="0"/>
              <a:t>9</a:t>
            </a:fld>
            <a:endParaRPr lang="en-CA"/>
          </a:p>
        </p:txBody>
      </p:sp>
    </p:spTree>
    <p:extLst>
      <p:ext uri="{BB962C8B-B14F-4D97-AF65-F5344CB8AC3E}">
        <p14:creationId xmlns:p14="http://schemas.microsoft.com/office/powerpoint/2010/main" val="270396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1128"/>
            <a:ext cx="9144000" cy="1512168"/>
          </a:xfrm>
          <a:prstGeom prst="rect">
            <a:avLst/>
          </a:pr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252536" y="5445918"/>
            <a:ext cx="9144000" cy="276999"/>
          </a:xfrm>
          <a:prstGeom prst="rect">
            <a:avLst/>
          </a:prstGeom>
          <a:noFill/>
        </p:spPr>
        <p:txBody>
          <a:bodyPr wrap="square">
            <a:spAutoFit/>
          </a:bodyPr>
          <a:lstStyle/>
          <a:p>
            <a:pPr algn="ctr" fontAlgn="auto">
              <a:spcBef>
                <a:spcPts val="0"/>
              </a:spcBef>
              <a:spcAft>
                <a:spcPts val="0"/>
              </a:spcAft>
              <a:defRPr/>
            </a:pPr>
            <a:r>
              <a:rPr kumimoji="0" lang="en-US" altLang="ko-KR" sz="1200" b="1" dirty="0" smtClean="0">
                <a:solidFill>
                  <a:schemeClr val="accent6">
                    <a:lumMod val="20000"/>
                    <a:lumOff val="80000"/>
                  </a:schemeClr>
                </a:solidFill>
                <a:latin typeface="Arial" pitchFamily="34" charset="0"/>
                <a:cs typeface="Arial" pitchFamily="34" charset="0"/>
              </a:rPr>
              <a:t>February 2018</a:t>
            </a:r>
            <a:endParaRPr kumimoji="0" lang="en-US" altLang="ko-KR" sz="1200" b="1" dirty="0">
              <a:solidFill>
                <a:schemeClr val="accent6">
                  <a:lumMod val="20000"/>
                  <a:lumOff val="80000"/>
                </a:schemeClr>
              </a:solidFill>
              <a:latin typeface="Arial" pitchFamily="34" charset="0"/>
              <a:cs typeface="Arial" pitchFamily="34" charset="0"/>
            </a:endParaRPr>
          </a:p>
        </p:txBody>
      </p:sp>
      <p:sp>
        <p:nvSpPr>
          <p:cNvPr id="9" name="TextBox 1"/>
          <p:cNvSpPr txBox="1">
            <a:spLocks noChangeArrowheads="1"/>
          </p:cNvSpPr>
          <p:nvPr/>
        </p:nvSpPr>
        <p:spPr bwMode="auto">
          <a:xfrm>
            <a:off x="0" y="4799587"/>
            <a:ext cx="9144000" cy="646331"/>
          </a:xfrm>
          <a:prstGeom prst="rect">
            <a:avLst/>
          </a:prstGeom>
          <a:noFill/>
          <a:ln w="9525">
            <a:noFill/>
            <a:miter lim="800000"/>
            <a:headEnd/>
            <a:tailEnd/>
          </a:ln>
        </p:spPr>
        <p:txBody>
          <a:bodyPr wrap="square">
            <a:spAutoFit/>
          </a:bodyPr>
          <a:lstStyle/>
          <a:p>
            <a:pPr algn="ctr"/>
            <a:r>
              <a:rPr lang="en-US" altLang="ko-KR" sz="3600" b="1" dirty="0" smtClean="0">
                <a:solidFill>
                  <a:schemeClr val="accent6">
                    <a:lumMod val="20000"/>
                    <a:lumOff val="80000"/>
                  </a:schemeClr>
                </a:solidFill>
                <a:latin typeface="Arial" pitchFamily="34" charset="0"/>
                <a:ea typeface="맑은 고딕" pitchFamily="50" charset="-127"/>
                <a:cs typeface="Arial" pitchFamily="34" charset="0"/>
              </a:rPr>
              <a:t>Introduction to Land Regimes</a:t>
            </a:r>
          </a:p>
        </p:txBody>
      </p:sp>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Overview</a:t>
            </a:r>
            <a:endParaRPr lang="en-CA" dirty="0"/>
          </a:p>
        </p:txBody>
      </p:sp>
      <p:sp>
        <p:nvSpPr>
          <p:cNvPr id="4" name="Content Placeholder 3"/>
          <p:cNvSpPr>
            <a:spLocks noGrp="1"/>
          </p:cNvSpPr>
          <p:nvPr>
            <p:ph idx="10"/>
          </p:nvPr>
        </p:nvSpPr>
        <p:spPr>
          <a:xfrm>
            <a:off x="1835696" y="1340768"/>
            <a:ext cx="6563072" cy="4464496"/>
          </a:xfrm>
        </p:spPr>
        <p:txBody>
          <a:bodyPr/>
          <a:lstStyle/>
          <a:p>
            <a:pPr marL="342900" indent="-342900">
              <a:buFont typeface="Arial" panose="020B0604020202020204" pitchFamily="34" charset="0"/>
              <a:buChar char="•"/>
            </a:pPr>
            <a:r>
              <a:rPr lang="en-CA" sz="2400" dirty="0"/>
              <a:t>The </a:t>
            </a:r>
            <a:r>
              <a:rPr lang="en-CA" sz="2400" b="1" dirty="0" smtClean="0"/>
              <a:t>RLEMP</a:t>
            </a:r>
            <a:r>
              <a:rPr lang="en-CA" sz="2400" dirty="0" smtClean="0"/>
              <a:t> </a:t>
            </a:r>
            <a:r>
              <a:rPr lang="en-CA" sz="2400" dirty="0"/>
              <a:t>is a comprehensive </a:t>
            </a:r>
            <a:r>
              <a:rPr lang="en-CA" sz="2400" dirty="0" smtClean="0"/>
              <a:t>land    management </a:t>
            </a:r>
            <a:r>
              <a:rPr lang="en-CA" sz="2400" dirty="0"/>
              <a:t>program that funds </a:t>
            </a:r>
            <a:r>
              <a:rPr lang="en-CA" sz="2400" dirty="0" smtClean="0"/>
              <a:t>FNs to </a:t>
            </a:r>
            <a:r>
              <a:rPr lang="en-CA" sz="2400" dirty="0"/>
              <a:t>manage all aspects of land, natural </a:t>
            </a:r>
            <a:r>
              <a:rPr lang="en-CA" sz="2400" dirty="0" smtClean="0"/>
              <a:t>       resources &amp; the environment </a:t>
            </a:r>
            <a:r>
              <a:rPr lang="en-CA" sz="2400" dirty="0"/>
              <a:t>on reserve on behalf of </a:t>
            </a:r>
            <a:r>
              <a:rPr lang="en-CA" sz="2400" dirty="0" smtClean="0"/>
              <a:t>INAC</a:t>
            </a:r>
            <a:r>
              <a:rPr lang="en-CA" sz="2400" dirty="0"/>
              <a:t>. </a:t>
            </a:r>
            <a:endParaRPr lang="en-CA" sz="2400" dirty="0" smtClean="0"/>
          </a:p>
          <a:p>
            <a:endParaRPr lang="en-CA" sz="800" dirty="0" smtClean="0"/>
          </a:p>
          <a:p>
            <a:pPr marL="342900" indent="-342900">
              <a:buFont typeface="Arial" panose="020B0604020202020204" pitchFamily="34" charset="0"/>
              <a:buChar char="•"/>
            </a:pPr>
            <a:r>
              <a:rPr lang="en-CA" sz="2400" dirty="0" smtClean="0"/>
              <a:t>RLEMP </a:t>
            </a:r>
            <a:r>
              <a:rPr lang="en-CA" sz="2400" dirty="0"/>
              <a:t>is designed to build land</a:t>
            </a:r>
          </a:p>
          <a:p>
            <a:pPr marL="361950"/>
            <a:r>
              <a:rPr lang="en-CA" sz="2400" dirty="0" smtClean="0"/>
              <a:t>management </a:t>
            </a:r>
            <a:r>
              <a:rPr lang="en-CA" sz="2400" dirty="0"/>
              <a:t>capacity </a:t>
            </a:r>
            <a:r>
              <a:rPr lang="en-CA" sz="2400" dirty="0" smtClean="0"/>
              <a:t>&amp; </a:t>
            </a:r>
            <a:r>
              <a:rPr lang="en-CA" sz="2400" dirty="0"/>
              <a:t>to provide </a:t>
            </a:r>
            <a:r>
              <a:rPr lang="en-CA" sz="2400" dirty="0" smtClean="0"/>
              <a:t>FN  Land </a:t>
            </a:r>
            <a:r>
              <a:rPr lang="en-CA" sz="2400" dirty="0"/>
              <a:t>Managers/Officers with the tools, </a:t>
            </a:r>
            <a:r>
              <a:rPr lang="en-CA" sz="2400" dirty="0" smtClean="0"/>
              <a:t> skills &amp; knowledge </a:t>
            </a:r>
            <a:r>
              <a:rPr lang="en-CA" sz="2400" dirty="0"/>
              <a:t>required to perform advanced land management functions </a:t>
            </a:r>
            <a:r>
              <a:rPr lang="en-CA" sz="2400" dirty="0" smtClean="0"/>
              <a:t> on FNs </a:t>
            </a:r>
            <a:r>
              <a:rPr lang="en-CA" sz="2400" dirty="0"/>
              <a:t>reserves. </a:t>
            </a:r>
          </a:p>
        </p:txBody>
      </p:sp>
    </p:spTree>
    <p:extLst>
      <p:ext uri="{BB962C8B-B14F-4D97-AF65-F5344CB8AC3E}">
        <p14:creationId xmlns:p14="http://schemas.microsoft.com/office/powerpoint/2010/main" val="3438512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Objectives</a:t>
            </a:r>
            <a:endParaRPr lang="en-CA" dirty="0"/>
          </a:p>
        </p:txBody>
      </p:sp>
      <p:sp>
        <p:nvSpPr>
          <p:cNvPr id="4" name="Content Placeholder 3"/>
          <p:cNvSpPr>
            <a:spLocks noGrp="1"/>
          </p:cNvSpPr>
          <p:nvPr>
            <p:ph idx="10"/>
          </p:nvPr>
        </p:nvSpPr>
        <p:spPr>
          <a:xfrm>
            <a:off x="1547664" y="1484784"/>
            <a:ext cx="7596336" cy="4824536"/>
          </a:xfrm>
        </p:spPr>
        <p:txBody>
          <a:bodyPr/>
          <a:lstStyle/>
          <a:p>
            <a:r>
              <a:rPr lang="en-CA" sz="2400" dirty="0"/>
              <a:t>The six </a:t>
            </a:r>
            <a:r>
              <a:rPr lang="en-CA" sz="2400" b="1" dirty="0"/>
              <a:t>objectives </a:t>
            </a:r>
            <a:r>
              <a:rPr lang="en-CA" sz="2400" dirty="0"/>
              <a:t>of RLEMP are to</a:t>
            </a:r>
            <a:r>
              <a:rPr lang="en-CA" sz="2400" dirty="0" smtClean="0"/>
              <a:t>:</a:t>
            </a:r>
          </a:p>
          <a:p>
            <a:endParaRPr lang="en-CA" sz="2400" dirty="0"/>
          </a:p>
          <a:p>
            <a:pPr marL="457200" indent="-457200">
              <a:buAutoNum type="arabicParenR"/>
            </a:pPr>
            <a:r>
              <a:rPr lang="en-CA" sz="2400" dirty="0" smtClean="0"/>
              <a:t>Strengthen </a:t>
            </a:r>
            <a:r>
              <a:rPr lang="en-CA" sz="2400" dirty="0"/>
              <a:t>the </a:t>
            </a:r>
            <a:r>
              <a:rPr lang="en-CA" sz="2400" dirty="0" smtClean="0"/>
              <a:t>FN’s governance &amp; to improve  its </a:t>
            </a:r>
            <a:r>
              <a:rPr lang="en-CA" sz="2400" dirty="0"/>
              <a:t>accountability</a:t>
            </a:r>
            <a:r>
              <a:rPr lang="en-CA" sz="2400" dirty="0" smtClean="0"/>
              <a:t>.</a:t>
            </a:r>
          </a:p>
          <a:p>
            <a:endParaRPr lang="en-CA" sz="2400" dirty="0"/>
          </a:p>
          <a:p>
            <a:pPr marL="361950" indent="-361950"/>
            <a:r>
              <a:rPr lang="en-CA" sz="2400" dirty="0"/>
              <a:t>2) Deliver integrated training that includes skills </a:t>
            </a:r>
            <a:r>
              <a:rPr lang="en-CA" sz="2400" dirty="0" smtClean="0"/>
              <a:t>  development &amp; provides institutional support.</a:t>
            </a:r>
          </a:p>
          <a:p>
            <a:pPr marL="361950" indent="-361950"/>
            <a:endParaRPr lang="en-CA" sz="2400" dirty="0"/>
          </a:p>
          <a:p>
            <a:pPr marL="361950" indent="-361950"/>
            <a:r>
              <a:rPr lang="en-CA" sz="2400" dirty="0"/>
              <a:t>3) Increase the </a:t>
            </a:r>
            <a:r>
              <a:rPr lang="en-CA" sz="2400" dirty="0" smtClean="0"/>
              <a:t>FN’s involvement </a:t>
            </a:r>
            <a:r>
              <a:rPr lang="en-CA" sz="2400" dirty="0"/>
              <a:t>in the </a:t>
            </a:r>
            <a:r>
              <a:rPr lang="en-CA" sz="2400" dirty="0" smtClean="0"/>
              <a:t>full </a:t>
            </a:r>
            <a:r>
              <a:rPr lang="en-CA" sz="2400" dirty="0"/>
              <a:t>scope of land </a:t>
            </a:r>
            <a:r>
              <a:rPr lang="en-CA" sz="2400" dirty="0" smtClean="0"/>
              <a:t>&amp; environmental management </a:t>
            </a:r>
            <a:r>
              <a:rPr lang="en-CA" sz="2400" dirty="0"/>
              <a:t>activities on reserve</a:t>
            </a:r>
            <a:r>
              <a:rPr lang="en-CA" sz="2400" dirty="0" smtClean="0"/>
              <a:t>.</a:t>
            </a:r>
            <a:endParaRPr lang="en-CA" sz="2400" dirty="0"/>
          </a:p>
        </p:txBody>
      </p:sp>
    </p:spTree>
    <p:extLst>
      <p:ext uri="{BB962C8B-B14F-4D97-AF65-F5344CB8AC3E}">
        <p14:creationId xmlns:p14="http://schemas.microsoft.com/office/powerpoint/2010/main" val="779140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26199" y="908720"/>
            <a:ext cx="7596336" cy="4608512"/>
          </a:xfrm>
        </p:spPr>
        <p:txBody>
          <a:bodyPr/>
          <a:lstStyle/>
          <a:p>
            <a:pPr marL="361950" indent="-361950"/>
            <a:r>
              <a:rPr lang="en-CA" sz="2400" dirty="0"/>
              <a:t>4) Provide RLEMP </a:t>
            </a:r>
            <a:r>
              <a:rPr lang="en-CA" sz="2400" dirty="0" smtClean="0"/>
              <a:t>FNs with opportunities </a:t>
            </a:r>
            <a:r>
              <a:rPr lang="en-CA" sz="2400" dirty="0"/>
              <a:t>to </a:t>
            </a:r>
            <a:r>
              <a:rPr lang="en-CA" sz="2400" dirty="0" smtClean="0"/>
              <a:t>align </a:t>
            </a:r>
            <a:r>
              <a:rPr lang="en-CA" sz="2400" dirty="0"/>
              <a:t>themselves with more </a:t>
            </a:r>
            <a:r>
              <a:rPr lang="en-CA" sz="2400" dirty="0" smtClean="0"/>
              <a:t>advanced initiatives </a:t>
            </a:r>
            <a:r>
              <a:rPr lang="en-CA" sz="2400" dirty="0"/>
              <a:t>such as the </a:t>
            </a:r>
            <a:r>
              <a:rPr lang="en-CA" sz="2400" dirty="0" smtClean="0"/>
              <a:t>FNs Land Management </a:t>
            </a:r>
            <a:r>
              <a:rPr lang="en-CA" sz="2400" dirty="0"/>
              <a:t>initiative, treaty </a:t>
            </a:r>
            <a:r>
              <a:rPr lang="en-CA" sz="2400" dirty="0" smtClean="0"/>
              <a:t> processes</a:t>
            </a:r>
            <a:r>
              <a:rPr lang="en-CA" sz="2400" dirty="0"/>
              <a:t>, </a:t>
            </a:r>
            <a:r>
              <a:rPr lang="en-CA" sz="2400" dirty="0" smtClean="0"/>
              <a:t>&amp; S-G negotiations.</a:t>
            </a:r>
          </a:p>
          <a:p>
            <a:pPr marL="361950" indent="-361950"/>
            <a:endParaRPr lang="en-CA" sz="2400" dirty="0"/>
          </a:p>
          <a:p>
            <a:pPr marL="361950" indent="-361950"/>
            <a:r>
              <a:rPr lang="en-CA" sz="2400" dirty="0"/>
              <a:t>5) Link funding to the scope of activities </a:t>
            </a:r>
            <a:r>
              <a:rPr lang="en-CA" sz="2400" dirty="0" smtClean="0"/>
              <a:t>&amp; </a:t>
            </a:r>
            <a:r>
              <a:rPr lang="en-CA" sz="2400" dirty="0"/>
              <a:t>their </a:t>
            </a:r>
            <a:r>
              <a:rPr lang="en-CA" sz="2400" dirty="0" smtClean="0"/>
              <a:t>  results</a:t>
            </a:r>
            <a:r>
              <a:rPr lang="en-CA" sz="2400" dirty="0"/>
              <a:t>, in a financially sustainable manner</a:t>
            </a:r>
            <a:r>
              <a:rPr lang="en-CA" sz="2400" dirty="0" smtClean="0"/>
              <a:t>.</a:t>
            </a:r>
          </a:p>
          <a:p>
            <a:pPr marL="361950" indent="-361950"/>
            <a:endParaRPr lang="en-CA" sz="2400" dirty="0"/>
          </a:p>
          <a:p>
            <a:pPr marL="361950" indent="-361950"/>
            <a:r>
              <a:rPr lang="en-CA" sz="2400" dirty="0"/>
              <a:t>6) Increase the involvement of </a:t>
            </a:r>
            <a:r>
              <a:rPr lang="en-CA" sz="2400" dirty="0" smtClean="0"/>
              <a:t>FNs </a:t>
            </a:r>
            <a:r>
              <a:rPr lang="en-CA" sz="2400" dirty="0"/>
              <a:t>in the core </a:t>
            </a:r>
            <a:r>
              <a:rPr lang="en-CA" sz="2400" dirty="0" smtClean="0"/>
              <a:t>     functions </a:t>
            </a:r>
            <a:r>
              <a:rPr lang="en-CA" sz="2400" dirty="0"/>
              <a:t>of community </a:t>
            </a:r>
            <a:r>
              <a:rPr lang="en-CA" sz="2400" dirty="0" smtClean="0"/>
              <a:t>land-use planning &amp; </a:t>
            </a:r>
            <a:r>
              <a:rPr lang="en-CA" sz="2400" dirty="0"/>
              <a:t>of environmental </a:t>
            </a:r>
            <a:r>
              <a:rPr lang="en-CA" sz="2400" dirty="0" smtClean="0"/>
              <a:t>&amp; </a:t>
            </a:r>
            <a:r>
              <a:rPr lang="en-CA" sz="2400" dirty="0"/>
              <a:t>compliance </a:t>
            </a:r>
            <a:r>
              <a:rPr lang="en-CA" sz="2400" dirty="0" smtClean="0"/>
              <a:t>management.</a:t>
            </a:r>
            <a:endParaRPr lang="en-CA" sz="2400" dirty="0"/>
          </a:p>
          <a:p>
            <a:endParaRPr lang="en-CA" sz="2400" dirty="0"/>
          </a:p>
        </p:txBody>
      </p:sp>
    </p:spTree>
    <p:extLst>
      <p:ext uri="{BB962C8B-B14F-4D97-AF65-F5344CB8AC3E}">
        <p14:creationId xmlns:p14="http://schemas.microsoft.com/office/powerpoint/2010/main" val="2861096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RLEMP Structure</a:t>
            </a:r>
            <a:endParaRPr lang="en-CA" dirty="0"/>
          </a:p>
        </p:txBody>
      </p:sp>
      <p:sp>
        <p:nvSpPr>
          <p:cNvPr id="4" name="Content Placeholder 3"/>
          <p:cNvSpPr>
            <a:spLocks noGrp="1"/>
          </p:cNvSpPr>
          <p:nvPr>
            <p:ph idx="10"/>
          </p:nvPr>
        </p:nvSpPr>
        <p:spPr>
          <a:xfrm>
            <a:off x="1619672" y="1069514"/>
            <a:ext cx="7524328" cy="5788486"/>
          </a:xfrm>
        </p:spPr>
        <p:txBody>
          <a:bodyPr/>
          <a:lstStyle/>
          <a:p>
            <a:r>
              <a:rPr lang="en-CA" sz="2400" dirty="0" smtClean="0"/>
              <a:t>FNs </a:t>
            </a:r>
            <a:r>
              <a:rPr lang="en-CA" sz="2400" dirty="0"/>
              <a:t>can function at </a:t>
            </a:r>
            <a:r>
              <a:rPr lang="en-CA" sz="2400" dirty="0" smtClean="0"/>
              <a:t>the: </a:t>
            </a:r>
          </a:p>
          <a:p>
            <a:endParaRPr lang="en-CA" sz="800" dirty="0" smtClean="0"/>
          </a:p>
          <a:p>
            <a:pPr marL="342900" indent="-342900">
              <a:buFont typeface="Arial" panose="020B0604020202020204" pitchFamily="34" charset="0"/>
              <a:buChar char="•"/>
            </a:pPr>
            <a:r>
              <a:rPr lang="en-CA" sz="2000" b="1" dirty="0" smtClean="0"/>
              <a:t>Training &amp; Development Level</a:t>
            </a:r>
            <a:r>
              <a:rPr lang="en-CA" sz="2000" dirty="0"/>
              <a:t>, </a:t>
            </a:r>
            <a:r>
              <a:rPr lang="en-CA" sz="2000" dirty="0" smtClean="0"/>
              <a:t>or</a:t>
            </a:r>
          </a:p>
          <a:p>
            <a:endParaRPr lang="en-CA" sz="800" dirty="0" smtClean="0"/>
          </a:p>
          <a:p>
            <a:pPr marL="342900" indent="-342900">
              <a:buFont typeface="Arial" panose="020B0604020202020204" pitchFamily="34" charset="0"/>
              <a:buChar char="•"/>
            </a:pPr>
            <a:r>
              <a:rPr lang="en-CA" sz="2000" b="1" dirty="0" smtClean="0"/>
              <a:t>Operational </a:t>
            </a:r>
            <a:r>
              <a:rPr lang="en-CA" sz="2000" b="1" dirty="0"/>
              <a:t>Level</a:t>
            </a:r>
            <a:r>
              <a:rPr lang="en-CA" sz="2000" dirty="0"/>
              <a:t>. </a:t>
            </a:r>
            <a:endParaRPr lang="en-CA" sz="2000" dirty="0" smtClean="0"/>
          </a:p>
          <a:p>
            <a:endParaRPr lang="en-CA" sz="800" dirty="0" smtClean="0"/>
          </a:p>
          <a:p>
            <a:r>
              <a:rPr lang="en-CA" sz="2400" dirty="0" smtClean="0"/>
              <a:t>These </a:t>
            </a:r>
            <a:r>
              <a:rPr lang="en-CA" sz="2400" dirty="0"/>
              <a:t>levels of responsibility are based on</a:t>
            </a:r>
            <a:r>
              <a:rPr lang="en-CA" sz="2400" dirty="0" smtClean="0"/>
              <a:t>:</a:t>
            </a:r>
          </a:p>
          <a:p>
            <a:endParaRPr lang="en-CA" sz="800" dirty="0"/>
          </a:p>
          <a:p>
            <a:pPr marL="361950" indent="-361950"/>
            <a:r>
              <a:rPr lang="en-CA" sz="2400" dirty="0"/>
              <a:t>• </a:t>
            </a:r>
            <a:r>
              <a:rPr lang="en-CA" sz="2400" dirty="0" smtClean="0"/>
              <a:t> </a:t>
            </a:r>
            <a:r>
              <a:rPr lang="en-CA" sz="2000" dirty="0" smtClean="0"/>
              <a:t>The </a:t>
            </a:r>
            <a:r>
              <a:rPr lang="en-CA" sz="2000" dirty="0"/>
              <a:t>activities to be performed by the </a:t>
            </a:r>
            <a:r>
              <a:rPr lang="en-CA" sz="2000" dirty="0" smtClean="0"/>
              <a:t>FN </a:t>
            </a:r>
            <a:r>
              <a:rPr lang="en-CA" sz="2000" dirty="0"/>
              <a:t>land manager </a:t>
            </a:r>
            <a:r>
              <a:rPr lang="en-CA" sz="2000" dirty="0" smtClean="0"/>
              <a:t>&amp; </a:t>
            </a:r>
            <a:r>
              <a:rPr lang="en-CA" sz="2000" dirty="0"/>
              <a:t>or regional staff </a:t>
            </a:r>
            <a:r>
              <a:rPr lang="en-CA" sz="2000" dirty="0" smtClean="0"/>
              <a:t>at each </a:t>
            </a:r>
            <a:r>
              <a:rPr lang="en-CA" sz="2000" dirty="0"/>
              <a:t>level</a:t>
            </a:r>
            <a:r>
              <a:rPr lang="en-CA" sz="2000" dirty="0" smtClean="0"/>
              <a:t>.</a:t>
            </a:r>
          </a:p>
          <a:p>
            <a:pPr marL="361950" indent="-361950"/>
            <a:endParaRPr lang="en-CA" sz="800" dirty="0"/>
          </a:p>
          <a:p>
            <a:pPr marL="361950" indent="-361950"/>
            <a:r>
              <a:rPr lang="en-CA" sz="2000" dirty="0"/>
              <a:t>• </a:t>
            </a:r>
            <a:r>
              <a:rPr lang="en-CA" sz="2000" dirty="0" smtClean="0"/>
              <a:t>  Land </a:t>
            </a:r>
            <a:r>
              <a:rPr lang="en-CA" sz="2000" dirty="0"/>
              <a:t>management competency assets, such as </a:t>
            </a:r>
            <a:r>
              <a:rPr lang="en-CA" sz="2000" dirty="0" smtClean="0"/>
              <a:t>            knowledge </a:t>
            </a:r>
            <a:r>
              <a:rPr lang="en-CA" sz="2000" dirty="0"/>
              <a:t>skills </a:t>
            </a:r>
            <a:r>
              <a:rPr lang="en-CA" sz="2000" dirty="0" smtClean="0"/>
              <a:t>&amp; </a:t>
            </a:r>
            <a:r>
              <a:rPr lang="en-CA" sz="2000" dirty="0"/>
              <a:t>abilities for the </a:t>
            </a:r>
            <a:r>
              <a:rPr lang="en-CA" sz="2000" dirty="0" smtClean="0"/>
              <a:t>FN land </a:t>
            </a:r>
            <a:r>
              <a:rPr lang="en-CA" sz="2000" dirty="0"/>
              <a:t>manager</a:t>
            </a:r>
            <a:r>
              <a:rPr lang="en-CA" sz="2000" dirty="0" smtClean="0"/>
              <a:t>.</a:t>
            </a:r>
          </a:p>
          <a:p>
            <a:pPr marL="361950" indent="-361950"/>
            <a:endParaRPr lang="en-CA" sz="800" dirty="0"/>
          </a:p>
          <a:p>
            <a:pPr marL="361950" indent="-361950"/>
            <a:r>
              <a:rPr lang="en-CA" sz="2000" dirty="0"/>
              <a:t>• </a:t>
            </a:r>
            <a:r>
              <a:rPr lang="en-CA" sz="2000" dirty="0" smtClean="0"/>
              <a:t>  The </a:t>
            </a:r>
            <a:r>
              <a:rPr lang="en-CA" sz="2000" dirty="0"/>
              <a:t>amount </a:t>
            </a:r>
            <a:r>
              <a:rPr lang="en-CA" sz="2000" dirty="0" smtClean="0"/>
              <a:t>&amp; </a:t>
            </a:r>
            <a:r>
              <a:rPr lang="en-CA" sz="2000" dirty="0"/>
              <a:t>complexity of land management </a:t>
            </a:r>
            <a:r>
              <a:rPr lang="en-CA" sz="2000" dirty="0" smtClean="0"/>
              <a:t>activity  </a:t>
            </a:r>
            <a:r>
              <a:rPr lang="en-CA" sz="2000" dirty="0"/>
              <a:t>for the </a:t>
            </a:r>
            <a:r>
              <a:rPr lang="en-CA" sz="2000" dirty="0" smtClean="0"/>
              <a:t>FN.</a:t>
            </a:r>
          </a:p>
          <a:p>
            <a:pPr marL="361950" indent="-361950"/>
            <a:endParaRPr lang="en-CA" sz="800" dirty="0"/>
          </a:p>
          <a:p>
            <a:pPr marL="361950" indent="-361950"/>
            <a:r>
              <a:rPr lang="en-CA" sz="2000" dirty="0"/>
              <a:t>• </a:t>
            </a:r>
            <a:r>
              <a:rPr lang="en-CA" sz="2000" dirty="0" smtClean="0"/>
              <a:t>  The </a:t>
            </a:r>
            <a:r>
              <a:rPr lang="en-CA" sz="2000" dirty="0"/>
              <a:t>experience requirements for the </a:t>
            </a:r>
            <a:r>
              <a:rPr lang="en-CA" sz="2000" dirty="0" smtClean="0"/>
              <a:t>FN </a:t>
            </a:r>
            <a:r>
              <a:rPr lang="en-CA" sz="2000" dirty="0"/>
              <a:t>land manager at each level</a:t>
            </a:r>
            <a:r>
              <a:rPr lang="en-CA" sz="2000" dirty="0" smtClean="0"/>
              <a:t>.</a:t>
            </a:r>
            <a:endParaRPr lang="en-CA" sz="2000" dirty="0"/>
          </a:p>
        </p:txBody>
      </p:sp>
    </p:spTree>
    <p:extLst>
      <p:ext uri="{BB962C8B-B14F-4D97-AF65-F5344CB8AC3E}">
        <p14:creationId xmlns:p14="http://schemas.microsoft.com/office/powerpoint/2010/main" val="363121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593304"/>
            <a:ext cx="7596336" cy="6264696"/>
          </a:xfrm>
        </p:spPr>
        <p:txBody>
          <a:bodyPr/>
          <a:lstStyle/>
          <a:p>
            <a:pPr marL="342900" indent="-342900" defTabSz="7088188">
              <a:buFont typeface="Arial" panose="020B0604020202020204" pitchFamily="34" charset="0"/>
              <a:buChar char="•"/>
            </a:pPr>
            <a:r>
              <a:rPr lang="en-CA" sz="2400" dirty="0" smtClean="0"/>
              <a:t>Initially there was a third level the “</a:t>
            </a:r>
            <a:r>
              <a:rPr lang="en-CA" sz="2400" b="1" i="1" dirty="0" smtClean="0"/>
              <a:t>Delegated     Authority Level</a:t>
            </a:r>
            <a:r>
              <a:rPr lang="en-CA" sz="2400" dirty="0" smtClean="0"/>
              <a:t>”</a:t>
            </a:r>
          </a:p>
          <a:p>
            <a:pPr marL="342900" indent="-342900" defTabSz="7088188">
              <a:buFont typeface="Arial" panose="020B0604020202020204" pitchFamily="34" charset="0"/>
              <a:buChar char="•"/>
            </a:pPr>
            <a:endParaRPr lang="en-CA" sz="800" dirty="0" smtClean="0"/>
          </a:p>
          <a:p>
            <a:pPr marL="342900" indent="-342900">
              <a:buFont typeface="Arial" panose="020B0604020202020204" pitchFamily="34" charset="0"/>
              <a:buChar char="•"/>
            </a:pPr>
            <a:r>
              <a:rPr lang="en-CA" sz="2400" dirty="0" smtClean="0"/>
              <a:t>Once a FN reach this level of responsibility,       INAC  region was no longer involved in the     day-to-day  operations of the FN Lands          Department.  </a:t>
            </a:r>
          </a:p>
          <a:p>
            <a:endParaRPr lang="en-CA" sz="800" dirty="0" smtClean="0"/>
          </a:p>
          <a:p>
            <a:pPr marL="342900" indent="-342900">
              <a:buFont typeface="Arial" panose="020B0604020202020204" pitchFamily="34" charset="0"/>
              <a:buChar char="•"/>
            </a:pPr>
            <a:r>
              <a:rPr lang="en-CA" sz="2400" dirty="0" smtClean="0"/>
              <a:t>C &amp; C had the authority to negotiate &amp; sign    documents on behalf of INAC &amp; deal directly    with the Indian Land Register for registration of all transactions.</a:t>
            </a:r>
          </a:p>
          <a:p>
            <a:endParaRPr lang="en-CA" sz="800" dirty="0" smtClean="0"/>
          </a:p>
          <a:p>
            <a:pPr marL="342900" indent="-342900">
              <a:buFont typeface="Arial" panose="020B0604020202020204" pitchFamily="34" charset="0"/>
              <a:buChar char="•"/>
            </a:pPr>
            <a:r>
              <a:rPr lang="en-CA" sz="2400" dirty="0" smtClean="0"/>
              <a:t>Unfortunately, INAC has suspended this option.</a:t>
            </a:r>
          </a:p>
          <a:p>
            <a:endParaRPr lang="en-CA" sz="800" dirty="0" smtClean="0"/>
          </a:p>
          <a:p>
            <a:pPr marL="342900" indent="-342900">
              <a:buFont typeface="Arial" panose="020B0604020202020204" pitchFamily="34" charset="0"/>
              <a:buChar char="•"/>
            </a:pPr>
            <a:r>
              <a:rPr lang="en-CA" sz="2400" dirty="0" smtClean="0"/>
              <a:t>FNs who already had achieved the Delegated   Authority Level will continue to function at that level (often referred to as the 53/60 Level).</a:t>
            </a:r>
            <a:endParaRPr lang="en-CA" sz="2400" dirty="0"/>
          </a:p>
        </p:txBody>
      </p:sp>
      <p:sp>
        <p:nvSpPr>
          <p:cNvPr id="5" name="TextBox 4"/>
          <p:cNvSpPr txBox="1"/>
          <p:nvPr/>
        </p:nvSpPr>
        <p:spPr>
          <a:xfrm>
            <a:off x="1547664" y="116632"/>
            <a:ext cx="7596336" cy="523220"/>
          </a:xfrm>
          <a:prstGeom prst="rect">
            <a:avLst/>
          </a:prstGeom>
          <a:noFill/>
        </p:spPr>
        <p:txBody>
          <a:bodyPr wrap="square" rtlCol="0">
            <a:spAutoFit/>
          </a:bodyPr>
          <a:lstStyle/>
          <a:p>
            <a:pPr algn="ctr"/>
            <a:r>
              <a:rPr lang="en-CA" sz="2800" b="1" u="sng" dirty="0" smtClean="0"/>
              <a:t>NOTE</a:t>
            </a:r>
            <a:endParaRPr lang="en-CA" sz="2800" b="1" u="sng" dirty="0"/>
          </a:p>
        </p:txBody>
      </p:sp>
    </p:spTree>
    <p:extLst>
      <p:ext uri="{BB962C8B-B14F-4D97-AF65-F5344CB8AC3E}">
        <p14:creationId xmlns:p14="http://schemas.microsoft.com/office/powerpoint/2010/main" val="47004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764704"/>
            <a:ext cx="7596336" cy="4680519"/>
          </a:xfrm>
        </p:spPr>
        <p:txBody>
          <a:bodyPr/>
          <a:lstStyle/>
          <a:p>
            <a:r>
              <a:rPr lang="en-CA" sz="2400" dirty="0"/>
              <a:t>The RLEMP is focused on enabling </a:t>
            </a:r>
            <a:r>
              <a:rPr lang="en-CA" sz="2400" dirty="0" smtClean="0"/>
              <a:t>FNs </a:t>
            </a:r>
            <a:r>
              <a:rPr lang="en-CA" sz="2400" dirty="0"/>
              <a:t>to become involved in a broader spectrum </a:t>
            </a:r>
            <a:r>
              <a:rPr lang="en-CA" sz="2400" dirty="0" smtClean="0"/>
              <a:t>of activities.  These </a:t>
            </a:r>
            <a:r>
              <a:rPr lang="en-CA" sz="2400" dirty="0"/>
              <a:t>key functions include</a:t>
            </a:r>
            <a:r>
              <a:rPr lang="en-CA" sz="2400" dirty="0" smtClean="0"/>
              <a:t>:</a:t>
            </a:r>
          </a:p>
          <a:p>
            <a:endParaRPr lang="en-CA" sz="800" dirty="0"/>
          </a:p>
          <a:p>
            <a:r>
              <a:rPr lang="en-CA" sz="2400" dirty="0"/>
              <a:t>• </a:t>
            </a:r>
            <a:r>
              <a:rPr lang="en-CA" sz="2400" b="1" dirty="0"/>
              <a:t>Community land-use planning</a:t>
            </a:r>
            <a:r>
              <a:rPr lang="en-CA" sz="2400" dirty="0"/>
              <a:t>. Integrating the goals of sustainable development, </a:t>
            </a:r>
            <a:r>
              <a:rPr lang="en-CA" sz="2400" dirty="0" smtClean="0"/>
              <a:t>sound            governance, economic viability, &amp; promotion </a:t>
            </a:r>
            <a:r>
              <a:rPr lang="en-CA" sz="2400" dirty="0"/>
              <a:t>of </a:t>
            </a:r>
            <a:r>
              <a:rPr lang="en-CA" sz="2400" dirty="0" smtClean="0"/>
              <a:t>   safe</a:t>
            </a:r>
            <a:r>
              <a:rPr lang="en-CA" sz="2400" dirty="0"/>
              <a:t>, healthy, </a:t>
            </a:r>
            <a:r>
              <a:rPr lang="en-CA" sz="2400" dirty="0" smtClean="0"/>
              <a:t>&amp; secure environments</a:t>
            </a:r>
            <a:r>
              <a:rPr lang="en-CA" sz="2400" dirty="0"/>
              <a:t>. </a:t>
            </a:r>
            <a:endParaRPr lang="en-CA" sz="2400" dirty="0" smtClean="0"/>
          </a:p>
          <a:p>
            <a:endParaRPr lang="en-CA" sz="800" dirty="0" smtClean="0"/>
          </a:p>
          <a:p>
            <a:r>
              <a:rPr lang="en-CA" sz="2400" dirty="0" smtClean="0"/>
              <a:t>• </a:t>
            </a:r>
            <a:r>
              <a:rPr lang="en-CA" sz="2400" b="1" dirty="0"/>
              <a:t>Management of reserve land </a:t>
            </a:r>
            <a:r>
              <a:rPr lang="en-CA" sz="2400" b="1" dirty="0" smtClean="0"/>
              <a:t>&amp; </a:t>
            </a:r>
            <a:r>
              <a:rPr lang="en-CA" sz="2400" b="1" dirty="0"/>
              <a:t>natural </a:t>
            </a:r>
            <a:r>
              <a:rPr lang="en-CA" sz="2400" b="1" dirty="0" smtClean="0"/>
              <a:t>         resources</a:t>
            </a:r>
            <a:r>
              <a:rPr lang="en-CA" sz="2400" dirty="0"/>
              <a:t>. Involves activities associated </a:t>
            </a:r>
            <a:r>
              <a:rPr lang="en-CA" sz="2400" dirty="0" smtClean="0"/>
              <a:t>with        transactions, approval process &amp; registration</a:t>
            </a:r>
            <a:endParaRPr lang="en-CA" sz="2400" dirty="0"/>
          </a:p>
          <a:p>
            <a:endParaRPr lang="en-CA" sz="2400" dirty="0"/>
          </a:p>
        </p:txBody>
      </p:sp>
    </p:spTree>
    <p:extLst>
      <p:ext uri="{BB962C8B-B14F-4D97-AF65-F5344CB8AC3E}">
        <p14:creationId xmlns:p14="http://schemas.microsoft.com/office/powerpoint/2010/main" val="377696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1412776"/>
            <a:ext cx="7596336" cy="4579913"/>
          </a:xfrm>
        </p:spPr>
        <p:txBody>
          <a:bodyPr/>
          <a:lstStyle/>
          <a:p>
            <a:pPr marL="271463" indent="-271463">
              <a:buFont typeface="Arial" panose="020B0604020202020204" pitchFamily="34" charset="0"/>
              <a:buChar char="•"/>
            </a:pPr>
            <a:r>
              <a:rPr lang="en-CA" sz="2400" b="1" dirty="0"/>
              <a:t>Environmental management</a:t>
            </a:r>
            <a:r>
              <a:rPr lang="en-CA" sz="2400" dirty="0"/>
              <a:t>. Identifying &amp; </a:t>
            </a:r>
            <a:r>
              <a:rPr lang="en-CA" sz="2400" dirty="0" smtClean="0"/>
              <a:t>     assessing </a:t>
            </a:r>
            <a:r>
              <a:rPr lang="en-CA" sz="2400" dirty="0"/>
              <a:t>the environmental implications of land-use  policies, addressing potential issues, &amp; </a:t>
            </a:r>
            <a:r>
              <a:rPr lang="en-CA" sz="2400" dirty="0" smtClean="0"/>
              <a:t>    adopting </a:t>
            </a:r>
            <a:r>
              <a:rPr lang="en-CA" sz="2400" dirty="0"/>
              <a:t>sound environmental practices</a:t>
            </a:r>
            <a:r>
              <a:rPr lang="en-CA" sz="2400" dirty="0" smtClean="0"/>
              <a:t>.</a:t>
            </a:r>
          </a:p>
          <a:p>
            <a:endParaRPr lang="en-CA" sz="800" dirty="0"/>
          </a:p>
          <a:p>
            <a:pPr marL="271463" indent="-271463"/>
            <a:r>
              <a:rPr lang="en-CA" sz="2400" dirty="0"/>
              <a:t>• </a:t>
            </a:r>
            <a:r>
              <a:rPr lang="en-CA" sz="2400" b="1" dirty="0"/>
              <a:t>Compliance with policy &amp; legislative </a:t>
            </a:r>
            <a:r>
              <a:rPr lang="en-CA" sz="2400" b="1" dirty="0" smtClean="0"/>
              <a:t>             frameworks</a:t>
            </a:r>
            <a:r>
              <a:rPr lang="en-CA" sz="2400" dirty="0"/>
              <a:t>. Includes conforming to the </a:t>
            </a:r>
            <a:r>
              <a:rPr lang="en-CA" sz="2400" dirty="0" smtClean="0"/>
              <a:t>         regulations </a:t>
            </a:r>
            <a:r>
              <a:rPr lang="en-CA" sz="2400" dirty="0"/>
              <a:t>&amp; enforceable provisions of the </a:t>
            </a:r>
            <a:r>
              <a:rPr lang="en-CA" sz="2400" dirty="0" smtClean="0"/>
              <a:t>       Indian </a:t>
            </a:r>
            <a:r>
              <a:rPr lang="en-CA" sz="2400" dirty="0"/>
              <a:t>Act, other federal legislation, </a:t>
            </a:r>
            <a:r>
              <a:rPr lang="en-CA" sz="2400" dirty="0" smtClean="0"/>
              <a:t>FN laws/    bylaws, &amp; FN &amp; INAC </a:t>
            </a:r>
            <a:r>
              <a:rPr lang="en-CA" sz="2400" dirty="0"/>
              <a:t>policies.</a:t>
            </a:r>
          </a:p>
          <a:p>
            <a:endParaRPr lang="en-CA" sz="2400" dirty="0"/>
          </a:p>
        </p:txBody>
      </p:sp>
    </p:spTree>
    <p:extLst>
      <p:ext uri="{BB962C8B-B14F-4D97-AF65-F5344CB8AC3E}">
        <p14:creationId xmlns:p14="http://schemas.microsoft.com/office/powerpoint/2010/main" val="2551814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0"/>
            <a:ext cx="9144000" cy="6858000"/>
          </a:xfrm>
          <a:solidFill>
            <a:schemeClr val="accent2">
              <a:lumMod val="20000"/>
              <a:lumOff val="80000"/>
            </a:schemeClr>
          </a:solidFill>
          <a:ln w="76200">
            <a:solidFill>
              <a:schemeClr val="accent6">
                <a:lumMod val="50000"/>
              </a:schemeClr>
            </a:solidFill>
          </a:ln>
        </p:spPr>
        <p:txBody>
          <a:bodyPr/>
          <a:lstStyle/>
          <a:p>
            <a:pPr marL="0" indent="0" algn="ctr">
              <a:buNone/>
            </a:pPr>
            <a:endParaRPr lang="en-CA" sz="2400" b="1" cap="all" dirty="0" smtClean="0"/>
          </a:p>
          <a:p>
            <a:pPr marL="0" indent="0" algn="ctr">
              <a:buNone/>
            </a:pPr>
            <a:endParaRPr lang="en-CA" sz="2400" b="1" cap="all" dirty="0"/>
          </a:p>
          <a:p>
            <a:pPr marL="0" indent="0" algn="ctr">
              <a:buNone/>
            </a:pPr>
            <a:endParaRPr lang="en-CA" sz="2400" b="1" cap="all" dirty="0" smtClean="0"/>
          </a:p>
          <a:p>
            <a:pPr marL="0" indent="0" algn="ctr">
              <a:buNone/>
            </a:pPr>
            <a:endParaRPr lang="en-CA" sz="2400" b="1" cap="all" dirty="0"/>
          </a:p>
          <a:p>
            <a:pPr marL="0" indent="0" algn="ctr">
              <a:buNone/>
            </a:pPr>
            <a:endParaRPr lang="en-CA" sz="2400" b="1" cap="all" dirty="0" smtClean="0"/>
          </a:p>
          <a:p>
            <a:pPr marL="0" indent="0" algn="ctr">
              <a:buNone/>
            </a:pPr>
            <a:r>
              <a:rPr lang="en-CA" sz="2400" b="1" u="sng" cap="all" dirty="0" smtClean="0"/>
              <a:t>Important Note</a:t>
            </a:r>
          </a:p>
          <a:p>
            <a:pPr algn="ctr"/>
            <a:endParaRPr lang="en-CA" sz="1000" b="1" cap="all" dirty="0"/>
          </a:p>
          <a:p>
            <a:pPr marL="0" indent="0" algn="ctr">
              <a:buNone/>
            </a:pPr>
            <a:r>
              <a:rPr lang="en-CA" sz="2400" b="1" dirty="0" smtClean="0"/>
              <a:t>Regardless </a:t>
            </a:r>
            <a:r>
              <a:rPr lang="en-CA" sz="2400" b="1" dirty="0"/>
              <a:t>of the responsibility taken on </a:t>
            </a:r>
            <a:r>
              <a:rPr lang="en-CA" sz="2400" b="1" dirty="0" smtClean="0"/>
              <a:t>by the </a:t>
            </a:r>
            <a:r>
              <a:rPr lang="en-CA" sz="2400" b="1" dirty="0"/>
              <a:t>FN, </a:t>
            </a:r>
            <a:r>
              <a:rPr lang="en-CA" sz="2400" b="1" dirty="0" smtClean="0"/>
              <a:t>                              liability for land </a:t>
            </a:r>
            <a:r>
              <a:rPr lang="en-CA" sz="2400" b="1" dirty="0"/>
              <a:t>transactions </a:t>
            </a:r>
            <a:r>
              <a:rPr lang="en-CA" sz="2400" b="1" dirty="0" smtClean="0"/>
              <a:t>remains with INAC</a:t>
            </a:r>
            <a:r>
              <a:rPr lang="en-CA" sz="2400" b="1" dirty="0"/>
              <a:t>.</a:t>
            </a:r>
            <a:endParaRPr lang="en-CA" sz="2400" dirty="0"/>
          </a:p>
        </p:txBody>
      </p:sp>
    </p:spTree>
    <p:extLst>
      <p:ext uri="{BB962C8B-B14F-4D97-AF65-F5344CB8AC3E}">
        <p14:creationId xmlns:p14="http://schemas.microsoft.com/office/powerpoint/2010/main" val="1165827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stretch>
            <a:fillRect/>
          </a:stretch>
        </p:blipFill>
        <p:spPr>
          <a:xfrm>
            <a:off x="593441" y="908720"/>
            <a:ext cx="8004723" cy="2700000"/>
          </a:xfrm>
          <a:prstGeom prst="rect">
            <a:avLst/>
          </a:prstGeom>
        </p:spPr>
      </p:pic>
      <p:pic>
        <p:nvPicPr>
          <p:cNvPr id="3" name="Picture 2"/>
          <p:cNvPicPr>
            <a:picLocks noChangeAspect="1"/>
          </p:cNvPicPr>
          <p:nvPr/>
        </p:nvPicPr>
        <p:blipFill>
          <a:blip r:embed="rId4"/>
          <a:stretch>
            <a:fillRect/>
          </a:stretch>
        </p:blipFill>
        <p:spPr>
          <a:xfrm>
            <a:off x="599917" y="2814024"/>
            <a:ext cx="1614600" cy="2508800"/>
          </a:xfrm>
          <a:prstGeom prst="rect">
            <a:avLst/>
          </a:prstGeom>
        </p:spPr>
      </p:pic>
      <p:sp>
        <p:nvSpPr>
          <p:cNvPr id="4" name="TextBox 3"/>
          <p:cNvSpPr txBox="1"/>
          <p:nvPr/>
        </p:nvSpPr>
        <p:spPr>
          <a:xfrm>
            <a:off x="23803" y="188640"/>
            <a:ext cx="9144000" cy="461665"/>
          </a:xfrm>
          <a:prstGeom prst="rect">
            <a:avLst/>
          </a:prstGeom>
          <a:noFill/>
        </p:spPr>
        <p:txBody>
          <a:bodyPr wrap="square" rtlCol="0">
            <a:spAutoFit/>
          </a:bodyPr>
          <a:lstStyle/>
          <a:p>
            <a:pPr algn="ctr"/>
            <a:r>
              <a:rPr lang="en-CA" sz="2400" b="1" dirty="0" smtClean="0"/>
              <a:t>Entry Request &amp; Assessment Stage</a:t>
            </a:r>
            <a:endParaRPr lang="en-CA" sz="2400" b="1" dirty="0"/>
          </a:p>
        </p:txBody>
      </p:sp>
      <p:sp>
        <p:nvSpPr>
          <p:cNvPr id="7" name="TextBox 6"/>
          <p:cNvSpPr txBox="1"/>
          <p:nvPr/>
        </p:nvSpPr>
        <p:spPr>
          <a:xfrm>
            <a:off x="3625654" y="4365104"/>
            <a:ext cx="4968552" cy="1200329"/>
          </a:xfrm>
          <a:prstGeom prst="rect">
            <a:avLst/>
          </a:prstGeom>
          <a:solidFill>
            <a:schemeClr val="accent6">
              <a:lumMod val="20000"/>
              <a:lumOff val="80000"/>
            </a:schemeClr>
          </a:solidFill>
        </p:spPr>
        <p:txBody>
          <a:bodyPr wrap="square" rtlCol="0">
            <a:spAutoFit/>
          </a:bodyPr>
          <a:lstStyle/>
          <a:p>
            <a:pPr algn="ctr"/>
            <a:r>
              <a:rPr lang="en-CA" b="1" dirty="0"/>
              <a:t>Best Practice:</a:t>
            </a:r>
          </a:p>
          <a:p>
            <a:r>
              <a:rPr lang="en-CA" dirty="0"/>
              <a:t>Consult early in this process with your </a:t>
            </a:r>
            <a:r>
              <a:rPr lang="en-CA" dirty="0" smtClean="0"/>
              <a:t>INAC. </a:t>
            </a:r>
          </a:p>
          <a:p>
            <a:r>
              <a:rPr lang="en-CA" dirty="0" smtClean="0"/>
              <a:t>INAC will well be able to assist you in completing     the questionnaire</a:t>
            </a:r>
            <a:endParaRPr lang="en-CA" dirty="0"/>
          </a:p>
        </p:txBody>
      </p:sp>
    </p:spTree>
    <p:extLst>
      <p:ext uri="{BB962C8B-B14F-4D97-AF65-F5344CB8AC3E}">
        <p14:creationId xmlns:p14="http://schemas.microsoft.com/office/powerpoint/2010/main" val="50834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96" y="1455764"/>
            <a:ext cx="9058535" cy="2304000"/>
          </a:xfrm>
          <a:prstGeom prst="rect">
            <a:avLst/>
          </a:prstGeom>
        </p:spPr>
      </p:pic>
      <p:sp>
        <p:nvSpPr>
          <p:cNvPr id="3" name="TextBox 2"/>
          <p:cNvSpPr txBox="1"/>
          <p:nvPr/>
        </p:nvSpPr>
        <p:spPr>
          <a:xfrm>
            <a:off x="0" y="404664"/>
            <a:ext cx="9144000" cy="461665"/>
          </a:xfrm>
          <a:prstGeom prst="rect">
            <a:avLst/>
          </a:prstGeom>
          <a:noFill/>
        </p:spPr>
        <p:txBody>
          <a:bodyPr wrap="square" rtlCol="0">
            <a:spAutoFit/>
          </a:bodyPr>
          <a:lstStyle/>
          <a:p>
            <a:pPr algn="ctr"/>
            <a:r>
              <a:rPr lang="en-CA" sz="2400" b="1" dirty="0" smtClean="0"/>
              <a:t>Entry to RLEMP Training &amp; Development Level</a:t>
            </a:r>
            <a:endParaRPr lang="en-CA" sz="2400" b="1" dirty="0"/>
          </a:p>
        </p:txBody>
      </p:sp>
      <p:pic>
        <p:nvPicPr>
          <p:cNvPr id="4" name="Picture 3"/>
          <p:cNvPicPr>
            <a:picLocks noChangeAspect="1"/>
          </p:cNvPicPr>
          <p:nvPr/>
        </p:nvPicPr>
        <p:blipFill>
          <a:blip r:embed="rId4"/>
          <a:stretch>
            <a:fillRect/>
          </a:stretch>
        </p:blipFill>
        <p:spPr>
          <a:xfrm>
            <a:off x="7441295" y="4077072"/>
            <a:ext cx="1614600" cy="2508800"/>
          </a:xfrm>
          <a:prstGeom prst="rect">
            <a:avLst/>
          </a:prstGeom>
        </p:spPr>
      </p:pic>
    </p:spTree>
    <p:extLst>
      <p:ext uri="{BB962C8B-B14F-4D97-AF65-F5344CB8AC3E}">
        <p14:creationId xmlns:p14="http://schemas.microsoft.com/office/powerpoint/2010/main" val="3594708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668344" cy="1069514"/>
          </a:xfrm>
        </p:spPr>
        <p:txBody>
          <a:bodyPr/>
          <a:lstStyle/>
          <a:p>
            <a:pPr algn="ctr"/>
            <a:r>
              <a:rPr lang="en-CA" dirty="0" smtClean="0"/>
              <a:t>FN Land Regimes</a:t>
            </a:r>
            <a:endParaRPr lang="en-CA" dirty="0"/>
          </a:p>
        </p:txBody>
      </p:sp>
      <p:sp>
        <p:nvSpPr>
          <p:cNvPr id="4" name="Content Placeholder 3"/>
          <p:cNvSpPr>
            <a:spLocks noGrp="1"/>
          </p:cNvSpPr>
          <p:nvPr>
            <p:ph idx="10"/>
          </p:nvPr>
        </p:nvSpPr>
        <p:spPr>
          <a:xfrm>
            <a:off x="1619672" y="1069514"/>
            <a:ext cx="7200800" cy="5455830"/>
          </a:xfrm>
        </p:spPr>
        <p:txBody>
          <a:bodyPr/>
          <a:lstStyle/>
          <a:p>
            <a:pPr marL="342900" indent="-342900">
              <a:buFont typeface="Arial" panose="020B0604020202020204" pitchFamily="34" charset="0"/>
              <a:buChar char="•"/>
            </a:pPr>
            <a:r>
              <a:rPr lang="en-CA" sz="2400" dirty="0"/>
              <a:t>Land management regimes under </a:t>
            </a:r>
            <a:r>
              <a:rPr lang="en-CA" sz="2400" dirty="0" smtClean="0"/>
              <a:t>the </a:t>
            </a:r>
            <a:r>
              <a:rPr lang="en-CA" sz="2400" i="1" dirty="0" smtClean="0"/>
              <a:t>Indian </a:t>
            </a:r>
            <a:r>
              <a:rPr lang="en-CA" sz="2400" i="1" dirty="0"/>
              <a:t>Act </a:t>
            </a:r>
            <a:r>
              <a:rPr lang="en-CA" sz="2400" dirty="0"/>
              <a:t>have been modernized to </a:t>
            </a:r>
            <a:r>
              <a:rPr lang="en-CA" sz="2400" dirty="0" smtClean="0"/>
              <a:t>prepare FNs to meet </a:t>
            </a:r>
            <a:r>
              <a:rPr lang="en-CA" sz="2400" dirty="0"/>
              <a:t>emerging needs. </a:t>
            </a:r>
            <a:endParaRPr lang="en-CA" sz="2400" dirty="0" smtClean="0"/>
          </a:p>
          <a:p>
            <a:pPr marL="342900" indent="-342900">
              <a:buFont typeface="Arial" panose="020B0604020202020204" pitchFamily="34" charset="0"/>
              <a:buChar char="•"/>
            </a:pPr>
            <a:endParaRPr lang="en-CA" sz="800" dirty="0" smtClean="0"/>
          </a:p>
          <a:p>
            <a:pPr marL="342900" indent="-342900">
              <a:buFont typeface="Arial" panose="020B0604020202020204" pitchFamily="34" charset="0"/>
              <a:buChar char="•"/>
            </a:pPr>
            <a:r>
              <a:rPr lang="en-CA" sz="2400" dirty="0" smtClean="0"/>
              <a:t>Land Management programs, or regimes, are a Transfer of Management responsibility over land management from INAC to the FNs.    </a:t>
            </a:r>
          </a:p>
          <a:p>
            <a:endParaRPr lang="en-CA" sz="800" dirty="0"/>
          </a:p>
          <a:p>
            <a:pPr marL="342900" indent="-342900">
              <a:buFont typeface="Arial" panose="020B0604020202020204" pitchFamily="34" charset="0"/>
              <a:buChar char="•"/>
            </a:pPr>
            <a:r>
              <a:rPr lang="en-CA" sz="2400" dirty="0" smtClean="0"/>
              <a:t>INAC’s role is to support FNS in their efforts to</a:t>
            </a:r>
            <a:r>
              <a:rPr lang="en-CA" sz="2400" dirty="0"/>
              <a:t>:</a:t>
            </a:r>
          </a:p>
          <a:p>
            <a:pPr marL="704850" indent="-342900">
              <a:buFont typeface="Courier New" panose="02070309020205020404" pitchFamily="49" charset="0"/>
              <a:buChar char="o"/>
            </a:pPr>
            <a:r>
              <a:rPr lang="en-CA" sz="2000" dirty="0" smtClean="0"/>
              <a:t>Improve </a:t>
            </a:r>
            <a:r>
              <a:rPr lang="en-CA" sz="2000" dirty="0"/>
              <a:t>social well-being </a:t>
            </a:r>
            <a:r>
              <a:rPr lang="en-CA" sz="2000" dirty="0" smtClean="0"/>
              <a:t>&amp; </a:t>
            </a:r>
            <a:r>
              <a:rPr lang="en-CA" sz="2000" dirty="0"/>
              <a:t>economic </a:t>
            </a:r>
            <a:r>
              <a:rPr lang="en-CA" sz="2000" dirty="0" smtClean="0"/>
              <a:t>prosperity</a:t>
            </a:r>
          </a:p>
          <a:p>
            <a:pPr marL="704850" indent="-342900">
              <a:buFont typeface="Courier New" panose="02070309020205020404" pitchFamily="49" charset="0"/>
              <a:buChar char="o"/>
            </a:pPr>
            <a:endParaRPr lang="en-CA" sz="800" dirty="0"/>
          </a:p>
          <a:p>
            <a:pPr marL="704850" indent="-342900">
              <a:buFont typeface="Courier New" panose="02070309020205020404" pitchFamily="49" charset="0"/>
              <a:buChar char="o"/>
            </a:pPr>
            <a:r>
              <a:rPr lang="en-CA" sz="2000" dirty="0" smtClean="0"/>
              <a:t>Develop </a:t>
            </a:r>
            <a:r>
              <a:rPr lang="en-CA" sz="2000" dirty="0"/>
              <a:t>healthier, more sustainable communities; </a:t>
            </a:r>
            <a:r>
              <a:rPr lang="en-CA" sz="2000" dirty="0" smtClean="0"/>
              <a:t>&amp;</a:t>
            </a:r>
          </a:p>
          <a:p>
            <a:pPr marL="704850" indent="-342900">
              <a:buFont typeface="Courier New" panose="02070309020205020404" pitchFamily="49" charset="0"/>
              <a:buChar char="o"/>
            </a:pPr>
            <a:endParaRPr lang="en-CA" sz="800" dirty="0"/>
          </a:p>
          <a:p>
            <a:pPr marL="704850" indent="-342900">
              <a:buFont typeface="Courier New" panose="02070309020205020404" pitchFamily="49" charset="0"/>
              <a:buChar char="o"/>
            </a:pPr>
            <a:r>
              <a:rPr lang="en-CA" sz="2000" dirty="0" smtClean="0"/>
              <a:t>Participate </a:t>
            </a:r>
            <a:r>
              <a:rPr lang="en-CA" sz="2000" dirty="0"/>
              <a:t>more fully in Canada’s political, social </a:t>
            </a:r>
            <a:r>
              <a:rPr lang="en-CA" sz="2000" dirty="0" smtClean="0"/>
              <a:t>&amp; </a:t>
            </a:r>
            <a:r>
              <a:rPr lang="en-CA" sz="2000" dirty="0"/>
              <a:t>economic development</a:t>
            </a:r>
          </a:p>
        </p:txBody>
      </p:sp>
    </p:spTree>
    <p:extLst>
      <p:ext uri="{BB962C8B-B14F-4D97-AF65-F5344CB8AC3E}">
        <p14:creationId xmlns:p14="http://schemas.microsoft.com/office/powerpoint/2010/main" val="1157894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9765" y="1412776"/>
            <a:ext cx="9024235" cy="2700000"/>
          </a:xfrm>
          <a:prstGeom prst="rect">
            <a:avLst/>
          </a:prstGeom>
        </p:spPr>
      </p:pic>
      <p:sp>
        <p:nvSpPr>
          <p:cNvPr id="3" name="TextBox 2"/>
          <p:cNvSpPr txBox="1"/>
          <p:nvPr/>
        </p:nvSpPr>
        <p:spPr>
          <a:xfrm>
            <a:off x="0" y="404664"/>
            <a:ext cx="9144000" cy="461665"/>
          </a:xfrm>
          <a:prstGeom prst="rect">
            <a:avLst/>
          </a:prstGeom>
          <a:noFill/>
        </p:spPr>
        <p:txBody>
          <a:bodyPr wrap="square" rtlCol="0">
            <a:spAutoFit/>
          </a:bodyPr>
          <a:lstStyle/>
          <a:p>
            <a:pPr algn="ctr"/>
            <a:r>
              <a:rPr lang="en-CA" sz="2400" b="1" dirty="0" smtClean="0"/>
              <a:t>Progression to RLEMP Operational Level</a:t>
            </a:r>
            <a:endParaRPr lang="en-CA" sz="2400" b="1" dirty="0"/>
          </a:p>
        </p:txBody>
      </p:sp>
      <p:pic>
        <p:nvPicPr>
          <p:cNvPr id="4" name="Picture 3"/>
          <p:cNvPicPr>
            <a:picLocks noChangeAspect="1"/>
          </p:cNvPicPr>
          <p:nvPr/>
        </p:nvPicPr>
        <p:blipFill>
          <a:blip r:embed="rId4"/>
          <a:stretch>
            <a:fillRect/>
          </a:stretch>
        </p:blipFill>
        <p:spPr>
          <a:xfrm>
            <a:off x="7452320" y="4120760"/>
            <a:ext cx="1614600" cy="2508800"/>
          </a:xfrm>
          <a:prstGeom prst="rect">
            <a:avLst/>
          </a:prstGeom>
        </p:spPr>
      </p:pic>
    </p:spTree>
    <p:extLst>
      <p:ext uri="{BB962C8B-B14F-4D97-AF65-F5344CB8AC3E}">
        <p14:creationId xmlns:p14="http://schemas.microsoft.com/office/powerpoint/2010/main" val="807037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 y="0"/>
            <a:ext cx="9144000" cy="6858000"/>
          </a:xfrm>
          <a:solidFill>
            <a:schemeClr val="accent2">
              <a:lumMod val="20000"/>
              <a:lumOff val="80000"/>
            </a:schemeClr>
          </a:solidFill>
        </p:spPr>
        <p:txBody>
          <a:bodyPr/>
          <a:lstStyle/>
          <a:p>
            <a:pPr algn="ctr"/>
            <a:endParaRPr lang="en-CA" sz="2400" b="1" dirty="0" smtClean="0"/>
          </a:p>
          <a:p>
            <a:pPr algn="ctr"/>
            <a:endParaRPr lang="en-CA" sz="2400" b="1" dirty="0"/>
          </a:p>
          <a:p>
            <a:pPr algn="ctr"/>
            <a:endParaRPr lang="en-CA" sz="2400" b="1" dirty="0" smtClean="0"/>
          </a:p>
          <a:p>
            <a:pPr marL="0" indent="0" algn="ctr">
              <a:buNone/>
            </a:pPr>
            <a:r>
              <a:rPr lang="en-CA" sz="2800" b="1" u="sng" dirty="0" smtClean="0"/>
              <a:t>Best </a:t>
            </a:r>
            <a:r>
              <a:rPr lang="en-CA" sz="2800" b="1" u="sng" dirty="0"/>
              <a:t>Practice:</a:t>
            </a:r>
          </a:p>
          <a:p>
            <a:pPr algn="ctr"/>
            <a:endParaRPr lang="en-CA" sz="2400" dirty="0" smtClean="0"/>
          </a:p>
          <a:p>
            <a:pPr marL="0" indent="0" algn="ctr">
              <a:buNone/>
            </a:pPr>
            <a:r>
              <a:rPr lang="en-CA" sz="2400" dirty="0" smtClean="0"/>
              <a:t>Have </a:t>
            </a:r>
            <a:r>
              <a:rPr lang="en-CA" sz="2400" dirty="0"/>
              <a:t>the person who is taking the PLMCP training </a:t>
            </a:r>
            <a:endParaRPr lang="en-CA" sz="2400" dirty="0" smtClean="0"/>
          </a:p>
          <a:p>
            <a:pPr marL="0" indent="0" algn="ctr">
              <a:buNone/>
            </a:pPr>
            <a:r>
              <a:rPr lang="en-CA" sz="2400" dirty="0" smtClean="0"/>
              <a:t>sign </a:t>
            </a:r>
            <a:r>
              <a:rPr lang="en-CA" sz="2400" dirty="0"/>
              <a:t>an </a:t>
            </a:r>
            <a:r>
              <a:rPr lang="en-CA" sz="2400" dirty="0" smtClean="0"/>
              <a:t>employment contract </a:t>
            </a:r>
            <a:r>
              <a:rPr lang="en-CA" sz="2400" dirty="0"/>
              <a:t>where it is a </a:t>
            </a:r>
            <a:endParaRPr lang="en-CA" sz="2400" dirty="0" smtClean="0"/>
          </a:p>
          <a:p>
            <a:pPr marL="0" indent="0" algn="ctr">
              <a:buNone/>
            </a:pPr>
            <a:r>
              <a:rPr lang="en-CA" sz="2400" dirty="0" smtClean="0"/>
              <a:t>condition </a:t>
            </a:r>
            <a:r>
              <a:rPr lang="en-CA" sz="2400" dirty="0"/>
              <a:t>of employment that the trainee remain on </a:t>
            </a:r>
            <a:r>
              <a:rPr lang="en-CA" sz="2400" dirty="0" smtClean="0"/>
              <a:t>the job </a:t>
            </a:r>
          </a:p>
          <a:p>
            <a:pPr marL="0" indent="0" algn="ctr">
              <a:buNone/>
            </a:pPr>
            <a:r>
              <a:rPr lang="en-CA" sz="2400" dirty="0" smtClean="0"/>
              <a:t>for </a:t>
            </a:r>
            <a:r>
              <a:rPr lang="en-CA" sz="2400" dirty="0"/>
              <a:t>at least two years after completion of the training </a:t>
            </a:r>
            <a:endParaRPr lang="en-CA" sz="2400" dirty="0" smtClean="0"/>
          </a:p>
          <a:p>
            <a:pPr marL="0" indent="0" algn="ctr">
              <a:buNone/>
            </a:pPr>
            <a:r>
              <a:rPr lang="en-CA" sz="2400" dirty="0" smtClean="0"/>
              <a:t>(</a:t>
            </a:r>
            <a:r>
              <a:rPr lang="en-CA" sz="2400" dirty="0"/>
              <a:t>or </a:t>
            </a:r>
            <a:r>
              <a:rPr lang="en-CA" sz="2400" dirty="0" smtClean="0"/>
              <a:t>whatever timeframe </a:t>
            </a:r>
            <a:r>
              <a:rPr lang="en-CA" sz="2400" dirty="0"/>
              <a:t>is </a:t>
            </a:r>
            <a:r>
              <a:rPr lang="en-CA" sz="2400" dirty="0" smtClean="0"/>
              <a:t>reasonable</a:t>
            </a:r>
            <a:r>
              <a:rPr lang="en-CA" sz="2400" dirty="0"/>
              <a:t>). </a:t>
            </a:r>
            <a:endParaRPr lang="en-CA" sz="2400" dirty="0" smtClean="0"/>
          </a:p>
          <a:p>
            <a:pPr marL="0" indent="0" algn="ctr">
              <a:buNone/>
            </a:pPr>
            <a:r>
              <a:rPr lang="en-CA" sz="2400" dirty="0" smtClean="0"/>
              <a:t>You </a:t>
            </a:r>
            <a:r>
              <a:rPr lang="en-CA" sz="2400" dirty="0"/>
              <a:t>may want to have your lawyer </a:t>
            </a:r>
          </a:p>
          <a:p>
            <a:pPr marL="0" indent="0" algn="ctr">
              <a:buNone/>
            </a:pPr>
            <a:r>
              <a:rPr lang="en-CA" sz="2400" dirty="0" smtClean="0"/>
              <a:t>draft this contract </a:t>
            </a:r>
            <a:r>
              <a:rPr lang="en-CA" sz="2400" dirty="0"/>
              <a:t>for you.</a:t>
            </a:r>
          </a:p>
        </p:txBody>
      </p:sp>
    </p:spTree>
    <p:extLst>
      <p:ext uri="{BB962C8B-B14F-4D97-AF65-F5344CB8AC3E}">
        <p14:creationId xmlns:p14="http://schemas.microsoft.com/office/powerpoint/2010/main" val="262492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Transition to FNLM</a:t>
            </a:r>
            <a:endParaRPr lang="en-CA" dirty="0"/>
          </a:p>
        </p:txBody>
      </p:sp>
      <p:sp>
        <p:nvSpPr>
          <p:cNvPr id="4" name="Content Placeholder 3"/>
          <p:cNvSpPr>
            <a:spLocks noGrp="1"/>
          </p:cNvSpPr>
          <p:nvPr>
            <p:ph idx="10"/>
          </p:nvPr>
        </p:nvSpPr>
        <p:spPr>
          <a:xfrm>
            <a:off x="1547664" y="1556792"/>
            <a:ext cx="7596336" cy="4651921"/>
          </a:xfrm>
        </p:spPr>
        <p:txBody>
          <a:bodyPr/>
          <a:lstStyle/>
          <a:p>
            <a:pPr marL="342900" indent="-342900">
              <a:buFont typeface="Arial" panose="020B0604020202020204" pitchFamily="34" charset="0"/>
              <a:buChar char="•"/>
            </a:pPr>
            <a:r>
              <a:rPr lang="en-CA" sz="2400" dirty="0" smtClean="0"/>
              <a:t>FNs who </a:t>
            </a:r>
            <a:r>
              <a:rPr lang="en-CA" sz="2400" dirty="0"/>
              <a:t>have </a:t>
            </a:r>
            <a:r>
              <a:rPr lang="en-CA" sz="2400" dirty="0" smtClean="0"/>
              <a:t>functioned successfully </a:t>
            </a:r>
            <a:r>
              <a:rPr lang="en-CA" sz="2400" dirty="0"/>
              <a:t>at the </a:t>
            </a:r>
            <a:r>
              <a:rPr lang="en-CA" sz="2400" dirty="0" smtClean="0"/>
              <a:t>      Operational </a:t>
            </a:r>
            <a:r>
              <a:rPr lang="en-CA" sz="2400" dirty="0"/>
              <a:t>Level or the </a:t>
            </a:r>
            <a:r>
              <a:rPr lang="en-CA" sz="2400" dirty="0" smtClean="0"/>
              <a:t>Delegated Authority    Level may </a:t>
            </a:r>
            <a:r>
              <a:rPr lang="en-CA" sz="2400" dirty="0"/>
              <a:t>want to consider the FNLM </a:t>
            </a:r>
            <a:r>
              <a:rPr lang="en-CA" sz="2400" dirty="0" smtClean="0"/>
              <a:t>land       regime</a:t>
            </a:r>
            <a:r>
              <a:rPr lang="en-CA" sz="2400" dirty="0"/>
              <a:t>. </a:t>
            </a:r>
            <a:endParaRPr lang="en-CA" sz="2400" dirty="0" smtClean="0"/>
          </a:p>
          <a:p>
            <a:pPr marL="342900" indent="-342900">
              <a:buFont typeface="Arial" panose="020B0604020202020204" pitchFamily="34" charset="0"/>
              <a:buChar char="•"/>
            </a:pPr>
            <a:endParaRPr lang="en-CA" sz="1000" dirty="0" smtClean="0"/>
          </a:p>
          <a:p>
            <a:pPr marL="342900" indent="-342900">
              <a:buFont typeface="Arial" panose="020B0604020202020204" pitchFamily="34" charset="0"/>
              <a:buChar char="•"/>
            </a:pPr>
            <a:r>
              <a:rPr lang="en-CA" sz="2400" dirty="0" smtClean="0"/>
              <a:t>The </a:t>
            </a:r>
            <a:r>
              <a:rPr lang="en-CA" sz="2400" dirty="0"/>
              <a:t>experience </a:t>
            </a:r>
            <a:r>
              <a:rPr lang="en-CA" sz="2400" dirty="0" smtClean="0"/>
              <a:t>gained through </a:t>
            </a:r>
            <a:r>
              <a:rPr lang="en-CA" sz="2400" dirty="0"/>
              <a:t>the RLEMP </a:t>
            </a:r>
            <a:r>
              <a:rPr lang="en-CA" sz="2400" dirty="0" smtClean="0"/>
              <a:t>can </a:t>
            </a:r>
            <a:r>
              <a:rPr lang="en-CA" sz="2400" dirty="0"/>
              <a:t>be a major asset during the eligibility </a:t>
            </a:r>
            <a:r>
              <a:rPr lang="en-CA" sz="2400" dirty="0" smtClean="0"/>
              <a:t>            assessment </a:t>
            </a:r>
            <a:r>
              <a:rPr lang="en-CA" sz="2400" dirty="0"/>
              <a:t>of </a:t>
            </a:r>
            <a:r>
              <a:rPr lang="en-CA" sz="2400" dirty="0" smtClean="0"/>
              <a:t> the FN to </a:t>
            </a:r>
            <a:r>
              <a:rPr lang="en-CA" sz="2400" dirty="0"/>
              <a:t>be a signatory to </a:t>
            </a:r>
            <a:r>
              <a:rPr lang="en-CA" sz="2400" dirty="0" smtClean="0"/>
              <a:t>     FNLM.</a:t>
            </a:r>
          </a:p>
          <a:p>
            <a:pPr marL="342900" indent="-342900">
              <a:buFont typeface="Arial" panose="020B0604020202020204" pitchFamily="34" charset="0"/>
              <a:buChar char="•"/>
            </a:pPr>
            <a:endParaRPr lang="en-CA" sz="1000" dirty="0"/>
          </a:p>
          <a:p>
            <a:pPr marL="342900" indent="-342900">
              <a:buFont typeface="Arial" panose="020B0604020202020204" pitchFamily="34" charset="0"/>
              <a:buChar char="•"/>
            </a:pPr>
            <a:r>
              <a:rPr lang="en-CA" sz="2400" dirty="0" smtClean="0"/>
              <a:t>Entry begins </a:t>
            </a:r>
            <a:r>
              <a:rPr lang="en-CA" sz="2400" dirty="0"/>
              <a:t>with an Assessment Questionnaire. </a:t>
            </a:r>
            <a:endParaRPr lang="en-CA" sz="2400" dirty="0" smtClean="0"/>
          </a:p>
        </p:txBody>
      </p:sp>
    </p:spTree>
    <p:extLst>
      <p:ext uri="{BB962C8B-B14F-4D97-AF65-F5344CB8AC3E}">
        <p14:creationId xmlns:p14="http://schemas.microsoft.com/office/powerpoint/2010/main" val="343406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1628800"/>
            <a:ext cx="7596336" cy="3240360"/>
          </a:xfrm>
        </p:spPr>
        <p:txBody>
          <a:bodyPr/>
          <a:lstStyle/>
          <a:p>
            <a:r>
              <a:rPr lang="en-CA" sz="2400" dirty="0"/>
              <a:t>Other considerations such as: </a:t>
            </a:r>
            <a:endParaRPr lang="en-CA" sz="2400" dirty="0" smtClean="0"/>
          </a:p>
          <a:p>
            <a:endParaRPr lang="en-CA" sz="1000" dirty="0"/>
          </a:p>
          <a:p>
            <a:pPr marL="342900" indent="-342900">
              <a:buFont typeface="Arial" panose="020B0604020202020204" pitchFamily="34" charset="0"/>
              <a:buChar char="•"/>
            </a:pPr>
            <a:r>
              <a:rPr lang="en-CA" sz="2000" dirty="0"/>
              <a:t>Does the FN have a trained </a:t>
            </a:r>
            <a:r>
              <a:rPr lang="en-CA" sz="2000" dirty="0" smtClean="0"/>
              <a:t>&amp; </a:t>
            </a:r>
            <a:r>
              <a:rPr lang="en-CA" sz="2000" dirty="0"/>
              <a:t>knowledgeable Land  </a:t>
            </a:r>
            <a:r>
              <a:rPr lang="en-CA" sz="2000" dirty="0" smtClean="0"/>
              <a:t>     Manager?</a:t>
            </a:r>
          </a:p>
          <a:p>
            <a:pPr marL="342900" indent="-342900">
              <a:buFont typeface="Arial" panose="020B0604020202020204" pitchFamily="34" charset="0"/>
              <a:buChar char="•"/>
            </a:pPr>
            <a:endParaRPr lang="en-CA" sz="1000" dirty="0"/>
          </a:p>
          <a:p>
            <a:pPr marL="342900" indent="-342900">
              <a:buFont typeface="Arial" panose="020B0604020202020204" pitchFamily="34" charset="0"/>
              <a:buChar char="•"/>
            </a:pPr>
            <a:r>
              <a:rPr lang="en-CA" sz="2000" dirty="0" smtClean="0"/>
              <a:t>Does the FN have an adequate </a:t>
            </a:r>
            <a:r>
              <a:rPr lang="en-CA" sz="2000" dirty="0"/>
              <a:t>Lands </a:t>
            </a:r>
            <a:r>
              <a:rPr lang="en-CA" sz="2000" dirty="0" smtClean="0"/>
              <a:t>Office?</a:t>
            </a:r>
          </a:p>
          <a:p>
            <a:pPr marL="342900" indent="-342900">
              <a:buFont typeface="Arial" panose="020B0604020202020204" pitchFamily="34" charset="0"/>
              <a:buChar char="•"/>
            </a:pPr>
            <a:endParaRPr lang="en-CA" sz="1000" dirty="0" smtClean="0"/>
          </a:p>
          <a:p>
            <a:pPr marL="342900" indent="-342900">
              <a:buFont typeface="Arial" panose="020B0604020202020204" pitchFamily="34" charset="0"/>
              <a:buChar char="•"/>
            </a:pPr>
            <a:r>
              <a:rPr lang="en-CA" sz="2000" dirty="0" smtClean="0"/>
              <a:t>Does the FN have a strong </a:t>
            </a:r>
            <a:r>
              <a:rPr lang="en-CA" sz="2000" dirty="0"/>
              <a:t>basis of experience in dealing with land transactions </a:t>
            </a:r>
            <a:r>
              <a:rPr lang="en-CA" sz="2000" dirty="0" smtClean="0"/>
              <a:t>&amp; negotiations?</a:t>
            </a:r>
            <a:endParaRPr lang="en-CA" sz="2000" dirty="0"/>
          </a:p>
          <a:p>
            <a:endParaRPr lang="en-CA" sz="2400" dirty="0"/>
          </a:p>
        </p:txBody>
      </p:sp>
    </p:spTree>
    <p:extLst>
      <p:ext uri="{BB962C8B-B14F-4D97-AF65-F5344CB8AC3E}">
        <p14:creationId xmlns:p14="http://schemas.microsoft.com/office/powerpoint/2010/main" val="4177278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Overview</a:t>
            </a:r>
            <a:endParaRPr lang="en-CA" dirty="0"/>
          </a:p>
        </p:txBody>
      </p:sp>
      <p:sp>
        <p:nvSpPr>
          <p:cNvPr id="4" name="Content Placeholder 3"/>
          <p:cNvSpPr>
            <a:spLocks noGrp="1"/>
          </p:cNvSpPr>
          <p:nvPr>
            <p:ph idx="10"/>
          </p:nvPr>
        </p:nvSpPr>
        <p:spPr>
          <a:xfrm>
            <a:off x="1547664" y="1268760"/>
            <a:ext cx="7596336" cy="5256584"/>
          </a:xfrm>
        </p:spPr>
        <p:txBody>
          <a:bodyPr/>
          <a:lstStyle/>
          <a:p>
            <a:pPr marL="285750" indent="-285750">
              <a:buFont typeface="Arial" panose="020B0604020202020204" pitchFamily="34" charset="0"/>
              <a:buChar char="•"/>
            </a:pPr>
            <a:r>
              <a:rPr lang="en-CA" sz="2400" dirty="0" smtClean="0"/>
              <a:t>FNLM is a sectoral self-government initiative to </a:t>
            </a:r>
          </a:p>
          <a:p>
            <a:pPr marL="268288" indent="-268288"/>
            <a:r>
              <a:rPr lang="en-CA" sz="2400" dirty="0"/>
              <a:t>	</a:t>
            </a:r>
            <a:r>
              <a:rPr lang="en-CA" sz="2400" dirty="0" smtClean="0"/>
              <a:t>replace 32 sections of the IA.</a:t>
            </a:r>
          </a:p>
          <a:p>
            <a:endParaRPr lang="en-CA" sz="2400" dirty="0" smtClean="0"/>
          </a:p>
          <a:p>
            <a:pPr marL="285750" indent="-285750">
              <a:buFont typeface="Arial" panose="020B0604020202020204" pitchFamily="34" charset="0"/>
              <a:buChar char="•"/>
            </a:pPr>
            <a:r>
              <a:rPr lang="en-CA" sz="2400" dirty="0" smtClean="0"/>
              <a:t>It was created as a system for FNs to manage    reserve lands &amp; resources under a locally         developed law, a “Land Code”.</a:t>
            </a:r>
          </a:p>
          <a:p>
            <a:endParaRPr lang="en-CA" sz="2400" dirty="0" smtClean="0"/>
          </a:p>
          <a:p>
            <a:pPr marL="285750" indent="-285750">
              <a:buFont typeface="Arial" panose="020B0604020202020204" pitchFamily="34" charset="0"/>
              <a:buChar char="•"/>
            </a:pPr>
            <a:r>
              <a:rPr lang="en-CA" sz="2400" dirty="0" smtClean="0"/>
              <a:t>After a FN &amp; Canada sign the FA, the FN must  develop its own Land Code.</a:t>
            </a:r>
          </a:p>
          <a:p>
            <a:endParaRPr lang="en-CA" sz="2400" dirty="0" smtClean="0"/>
          </a:p>
          <a:p>
            <a:pPr marL="285750" indent="-285750">
              <a:buFont typeface="Arial" panose="020B0604020202020204" pitchFamily="34" charset="0"/>
              <a:buChar char="•"/>
            </a:pPr>
            <a:r>
              <a:rPr lang="en-CA" sz="2400" dirty="0" smtClean="0"/>
              <a:t>The FN must then enter into an Individual        Transfer Agreement with Canada</a:t>
            </a:r>
            <a:endParaRPr lang="en-CA" sz="2400" dirty="0"/>
          </a:p>
        </p:txBody>
      </p:sp>
    </p:spTree>
    <p:extLst>
      <p:ext uri="{BB962C8B-B14F-4D97-AF65-F5344CB8AC3E}">
        <p14:creationId xmlns:p14="http://schemas.microsoft.com/office/powerpoint/2010/main" val="849182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Structure</a:t>
            </a:r>
            <a:endParaRPr lang="en-CA" dirty="0"/>
          </a:p>
        </p:txBody>
      </p:sp>
      <p:sp>
        <p:nvSpPr>
          <p:cNvPr id="4" name="Content Placeholder 3"/>
          <p:cNvSpPr>
            <a:spLocks noGrp="1"/>
          </p:cNvSpPr>
          <p:nvPr>
            <p:ph idx="10"/>
          </p:nvPr>
        </p:nvSpPr>
        <p:spPr>
          <a:xfrm>
            <a:off x="1475656" y="1268760"/>
            <a:ext cx="7668344" cy="4723929"/>
          </a:xfrm>
        </p:spPr>
        <p:txBody>
          <a:bodyPr/>
          <a:lstStyle/>
          <a:p>
            <a:pPr marL="342900" indent="-342900">
              <a:buFont typeface="Arial" panose="020B0604020202020204" pitchFamily="34" charset="0"/>
              <a:buChar char="•"/>
            </a:pPr>
            <a:r>
              <a:rPr lang="en-CA" sz="2400" dirty="0"/>
              <a:t>The Individual Agreement deals with the details of transferring administration as well as dealing with developmental </a:t>
            </a:r>
            <a:r>
              <a:rPr lang="en-CA" sz="2400" dirty="0" smtClean="0"/>
              <a:t>&amp; </a:t>
            </a:r>
            <a:r>
              <a:rPr lang="en-CA" sz="2400" dirty="0"/>
              <a:t>operational </a:t>
            </a:r>
            <a:r>
              <a:rPr lang="en-CA" sz="2400" dirty="0" smtClean="0"/>
              <a:t>funding        issues</a:t>
            </a:r>
            <a:endParaRPr lang="en-CA" sz="2400" dirty="0"/>
          </a:p>
          <a:p>
            <a:endParaRPr lang="en-CA" sz="2400" dirty="0" smtClean="0"/>
          </a:p>
          <a:p>
            <a:pPr marL="342900" indent="-342900">
              <a:buFont typeface="Arial" panose="020B0604020202020204" pitchFamily="34" charset="0"/>
              <a:buChar char="•"/>
            </a:pPr>
            <a:r>
              <a:rPr lang="en-CA" sz="2400" dirty="0" smtClean="0"/>
              <a:t>The </a:t>
            </a:r>
            <a:r>
              <a:rPr lang="en-CA" sz="2400" dirty="0"/>
              <a:t>Land Code, Individual Transfer </a:t>
            </a:r>
            <a:r>
              <a:rPr lang="en-CA" sz="2400" dirty="0" smtClean="0"/>
              <a:t>Agreement &amp; FA are </a:t>
            </a:r>
            <a:r>
              <a:rPr lang="en-CA" sz="2400" dirty="0"/>
              <a:t>put before the FN </a:t>
            </a:r>
            <a:r>
              <a:rPr lang="en-CA" sz="2400" dirty="0" smtClean="0"/>
              <a:t>membership </a:t>
            </a:r>
            <a:r>
              <a:rPr lang="en-CA" sz="2400" dirty="0"/>
              <a:t>for a </a:t>
            </a:r>
            <a:r>
              <a:rPr lang="en-CA" sz="2400" dirty="0" smtClean="0"/>
              <a:t>       ratification </a:t>
            </a:r>
            <a:r>
              <a:rPr lang="en-CA" sz="2400" dirty="0"/>
              <a:t>vote.</a:t>
            </a:r>
          </a:p>
          <a:p>
            <a:endParaRPr lang="en-CA" sz="2400" dirty="0" smtClean="0"/>
          </a:p>
          <a:p>
            <a:pPr marL="342900" indent="-342900">
              <a:buFont typeface="Arial" panose="020B0604020202020204" pitchFamily="34" charset="0"/>
              <a:buChar char="•"/>
            </a:pPr>
            <a:r>
              <a:rPr lang="en-CA" sz="2400" dirty="0" smtClean="0"/>
              <a:t>Canada </a:t>
            </a:r>
            <a:r>
              <a:rPr lang="en-CA" sz="2400" dirty="0"/>
              <a:t>must also ratify the </a:t>
            </a:r>
            <a:r>
              <a:rPr lang="en-CA" sz="2400" dirty="0" smtClean="0"/>
              <a:t>FA</a:t>
            </a:r>
            <a:endParaRPr lang="en-CA" sz="2400" dirty="0"/>
          </a:p>
          <a:p>
            <a:endParaRPr lang="en-CA" sz="2400" dirty="0"/>
          </a:p>
        </p:txBody>
      </p:sp>
    </p:spTree>
    <p:extLst>
      <p:ext uri="{BB962C8B-B14F-4D97-AF65-F5344CB8AC3E}">
        <p14:creationId xmlns:p14="http://schemas.microsoft.com/office/powerpoint/2010/main" val="178541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Process</a:t>
            </a:r>
            <a:endParaRPr lang="en-CA" dirty="0"/>
          </a:p>
        </p:txBody>
      </p:sp>
      <p:sp>
        <p:nvSpPr>
          <p:cNvPr id="4" name="Content Placeholder 3"/>
          <p:cNvSpPr>
            <a:spLocks noGrp="1"/>
          </p:cNvSpPr>
          <p:nvPr>
            <p:ph idx="10"/>
          </p:nvPr>
        </p:nvSpPr>
        <p:spPr>
          <a:xfrm>
            <a:off x="2100300" y="1412776"/>
            <a:ext cx="6563072" cy="4923175"/>
          </a:xfrm>
        </p:spPr>
        <p:txBody>
          <a:bodyPr/>
          <a:lstStyle/>
          <a:p>
            <a:pPr marL="457200" indent="-457200">
              <a:buFont typeface="+mj-lt"/>
              <a:buAutoNum type="arabicPeriod"/>
            </a:pPr>
            <a:r>
              <a:rPr lang="en-CA" sz="2400" dirty="0" smtClean="0"/>
              <a:t>Drafting a Land Code</a:t>
            </a:r>
          </a:p>
          <a:p>
            <a:pPr marL="457200" indent="-457200">
              <a:buFont typeface="+mj-lt"/>
              <a:buAutoNum type="arabicPeriod"/>
            </a:pPr>
            <a:endParaRPr lang="en-CA" sz="2400" dirty="0" smtClean="0"/>
          </a:p>
          <a:p>
            <a:pPr marL="457200" indent="-457200">
              <a:buFont typeface="+mj-lt"/>
              <a:buAutoNum type="arabicPeriod"/>
            </a:pPr>
            <a:r>
              <a:rPr lang="en-CA" sz="2400" dirty="0" smtClean="0"/>
              <a:t>Environmental Assessment</a:t>
            </a:r>
          </a:p>
          <a:p>
            <a:pPr marL="457200" indent="-457200">
              <a:buFont typeface="+mj-lt"/>
              <a:buAutoNum type="arabicPeriod"/>
            </a:pPr>
            <a:endParaRPr lang="en-CA" sz="2400" dirty="0" smtClean="0"/>
          </a:p>
          <a:p>
            <a:pPr marL="457200" indent="-457200">
              <a:buFont typeface="+mj-lt"/>
              <a:buAutoNum type="arabicPeriod"/>
            </a:pPr>
            <a:r>
              <a:rPr lang="en-CA" sz="2400" dirty="0" smtClean="0"/>
              <a:t>Individual Agreement</a:t>
            </a:r>
          </a:p>
          <a:p>
            <a:pPr marL="457200" indent="-457200">
              <a:buFont typeface="+mj-lt"/>
              <a:buAutoNum type="arabicPeriod"/>
            </a:pPr>
            <a:endParaRPr lang="en-CA" sz="2400" dirty="0" smtClean="0"/>
          </a:p>
          <a:p>
            <a:pPr marL="457200" indent="-457200">
              <a:buFont typeface="+mj-lt"/>
              <a:buAutoNum type="arabicPeriod"/>
            </a:pPr>
            <a:r>
              <a:rPr lang="en-CA" sz="2400" dirty="0" smtClean="0"/>
              <a:t>Community Ratification</a:t>
            </a:r>
          </a:p>
          <a:p>
            <a:pPr marL="457200" indent="-457200">
              <a:buFont typeface="+mj-lt"/>
              <a:buAutoNum type="arabicPeriod"/>
            </a:pPr>
            <a:endParaRPr lang="en-CA" sz="2400" dirty="0" smtClean="0"/>
          </a:p>
          <a:p>
            <a:pPr marL="457200" indent="-457200">
              <a:buFont typeface="+mj-lt"/>
              <a:buAutoNum type="arabicPeriod"/>
            </a:pPr>
            <a:r>
              <a:rPr lang="en-CA" sz="2400" dirty="0" smtClean="0"/>
              <a:t>Verification</a:t>
            </a:r>
          </a:p>
          <a:p>
            <a:pPr marL="457200" indent="-457200">
              <a:buFont typeface="+mj-lt"/>
              <a:buAutoNum type="arabicPeriod"/>
            </a:pPr>
            <a:endParaRPr lang="en-CA" sz="2400" dirty="0" smtClean="0"/>
          </a:p>
          <a:p>
            <a:pPr marL="457200" indent="-457200">
              <a:buFont typeface="+mj-lt"/>
              <a:buAutoNum type="arabicPeriod"/>
            </a:pPr>
            <a:r>
              <a:rPr lang="en-CA" sz="2400" dirty="0" smtClean="0"/>
              <a:t>Transfer of Land Management</a:t>
            </a:r>
            <a:endParaRPr lang="en-CA" sz="2400" dirty="0"/>
          </a:p>
        </p:txBody>
      </p:sp>
    </p:spTree>
    <p:extLst>
      <p:ext uri="{BB962C8B-B14F-4D97-AF65-F5344CB8AC3E}">
        <p14:creationId xmlns:p14="http://schemas.microsoft.com/office/powerpoint/2010/main" val="357816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4294967295"/>
          </p:nvPr>
        </p:nvSpPr>
        <p:spPr>
          <a:xfrm>
            <a:off x="0" y="0"/>
            <a:ext cx="9144000" cy="6858000"/>
          </a:xfrm>
          <a:solidFill>
            <a:schemeClr val="accent2">
              <a:lumMod val="20000"/>
              <a:lumOff val="80000"/>
            </a:schemeClr>
          </a:solidFill>
        </p:spPr>
        <p:txBody>
          <a:bodyPr>
            <a:normAutofit/>
          </a:bodyPr>
          <a:lstStyle/>
          <a:p>
            <a:pPr marL="0" indent="0" algn="ctr">
              <a:buNone/>
            </a:pPr>
            <a:endParaRPr lang="en-CA" sz="4000" b="1" u="sng" cap="all" dirty="0" smtClean="0"/>
          </a:p>
          <a:p>
            <a:pPr marL="0" indent="0" algn="ctr">
              <a:buNone/>
            </a:pPr>
            <a:r>
              <a:rPr lang="en-CA" sz="4000" b="1" u="sng" cap="all" dirty="0" smtClean="0"/>
              <a:t>Important Note</a:t>
            </a:r>
          </a:p>
          <a:p>
            <a:pPr algn="ctr"/>
            <a:endParaRPr lang="en-CA" sz="2800" b="1" cap="all" dirty="0"/>
          </a:p>
          <a:p>
            <a:pPr marL="0" indent="0" algn="ctr">
              <a:buNone/>
            </a:pPr>
            <a:r>
              <a:rPr lang="en-CA" sz="4000" b="1" dirty="0" smtClean="0"/>
              <a:t>FNs under FNLM are liable for </a:t>
            </a:r>
          </a:p>
          <a:p>
            <a:pPr marL="0" indent="0" algn="ctr">
              <a:buNone/>
            </a:pPr>
            <a:r>
              <a:rPr lang="en-CA" sz="4000" b="1" dirty="0" smtClean="0"/>
              <a:t>their land transactions.  </a:t>
            </a:r>
          </a:p>
          <a:p>
            <a:pPr marL="0" indent="0" algn="ctr">
              <a:buNone/>
            </a:pPr>
            <a:r>
              <a:rPr lang="en-CA" sz="4000" b="1" dirty="0" smtClean="0"/>
              <a:t>The FN is replacing the Crown </a:t>
            </a:r>
          </a:p>
          <a:p>
            <a:pPr marL="0" indent="0" algn="ctr">
              <a:buNone/>
            </a:pPr>
            <a:r>
              <a:rPr lang="en-CA" sz="4000" b="1" dirty="0" smtClean="0"/>
              <a:t>therefore assuming the </a:t>
            </a:r>
          </a:p>
          <a:p>
            <a:pPr marL="0" indent="0" algn="ctr">
              <a:buNone/>
            </a:pPr>
            <a:r>
              <a:rPr lang="en-CA" sz="4000" b="1" dirty="0" smtClean="0"/>
              <a:t>Crown’s liability</a:t>
            </a:r>
            <a:endParaRPr lang="en-CA" sz="4000" dirty="0"/>
          </a:p>
        </p:txBody>
      </p:sp>
    </p:spTree>
    <p:extLst>
      <p:ext uri="{BB962C8B-B14F-4D97-AF65-F5344CB8AC3E}">
        <p14:creationId xmlns:p14="http://schemas.microsoft.com/office/powerpoint/2010/main" val="1028348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Comprehensive Self-Government</a:t>
            </a:r>
            <a:endParaRPr lang="en-CA" sz="3600" dirty="0"/>
          </a:p>
        </p:txBody>
      </p:sp>
      <p:sp>
        <p:nvSpPr>
          <p:cNvPr id="4" name="Content Placeholder 3"/>
          <p:cNvSpPr>
            <a:spLocks noGrp="1"/>
          </p:cNvSpPr>
          <p:nvPr>
            <p:ph idx="10"/>
          </p:nvPr>
        </p:nvSpPr>
        <p:spPr>
          <a:xfrm>
            <a:off x="1619672" y="1340768"/>
            <a:ext cx="7524328" cy="5517232"/>
          </a:xfrm>
        </p:spPr>
        <p:txBody>
          <a:bodyPr/>
          <a:lstStyle/>
          <a:p>
            <a:pPr marL="285750" indent="-285750">
              <a:buFont typeface="Arial" panose="020B0604020202020204" pitchFamily="34" charset="0"/>
              <a:buChar char="•"/>
            </a:pPr>
            <a:r>
              <a:rPr lang="en-CA" sz="2400" dirty="0" smtClean="0"/>
              <a:t>Comprehensive S-G entails a restructuring of    how FN people &amp; the federal &amp; provincial or     territorial governments relate to one another</a:t>
            </a:r>
          </a:p>
          <a:p>
            <a:endParaRPr lang="en-CA" sz="2400" dirty="0" smtClean="0"/>
          </a:p>
          <a:p>
            <a:pPr marL="285750" indent="-285750">
              <a:buFont typeface="Arial" panose="020B0604020202020204" pitchFamily="34" charset="0"/>
              <a:buChar char="•"/>
            </a:pPr>
            <a:r>
              <a:rPr lang="en-CA" sz="2400" dirty="0" smtClean="0"/>
              <a:t>S-G agreements are intended to provide the     foundation for ongoing &amp; stable                    intergovernmental relations</a:t>
            </a:r>
          </a:p>
          <a:p>
            <a:endParaRPr lang="en-CA" sz="2400" dirty="0" smtClean="0"/>
          </a:p>
          <a:p>
            <a:pPr marL="285750" indent="-285750">
              <a:buFont typeface="Arial" panose="020B0604020202020204" pitchFamily="34" charset="0"/>
              <a:buChar char="•"/>
            </a:pPr>
            <a:r>
              <a:rPr lang="en-CA" sz="2400" dirty="0" smtClean="0"/>
              <a:t>The fiscal relationship between FN government, Canada &amp; the respective provincial or territorial government is set out in each separate S-G     agreement fiscal chapter, which acts as an       ongoing framework to guide the relationship</a:t>
            </a:r>
            <a:endParaRPr lang="en-CA" sz="2400" dirty="0"/>
          </a:p>
        </p:txBody>
      </p:sp>
    </p:spTree>
    <p:extLst>
      <p:ext uri="{BB962C8B-B14F-4D97-AF65-F5344CB8AC3E}">
        <p14:creationId xmlns:p14="http://schemas.microsoft.com/office/powerpoint/2010/main" val="1823811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60608" y="1124744"/>
            <a:ext cx="7596336" cy="4608512"/>
          </a:xfrm>
        </p:spPr>
        <p:txBody>
          <a:bodyPr/>
          <a:lstStyle/>
          <a:p>
            <a:pPr marL="285750" indent="-285750">
              <a:buFont typeface="Arial" panose="020B0604020202020204" pitchFamily="34" charset="0"/>
              <a:buChar char="•"/>
            </a:pPr>
            <a:r>
              <a:rPr lang="en-CA" sz="2400" dirty="0" smtClean="0"/>
              <a:t>S-G agreements establish FN governments that are primarily responsible to their citizens, as well as establish a framework intergovernmental      relationship with accountability commitments </a:t>
            </a:r>
          </a:p>
          <a:p>
            <a:endParaRPr lang="en-CA" sz="2400" dirty="0" smtClean="0"/>
          </a:p>
          <a:p>
            <a:pPr marL="285750" indent="-285750">
              <a:buFont typeface="Arial" panose="020B0604020202020204" pitchFamily="34" charset="0"/>
              <a:buChar char="•"/>
            </a:pPr>
            <a:r>
              <a:rPr lang="en-CA" sz="2400" dirty="0" smtClean="0"/>
              <a:t>S-G agreements must address the need to        strengthen key elements of governance,           including fiscal &amp; management regimes,          promote governance systems with the capacity, size, resources &amp; legitimacy to provide effective governance</a:t>
            </a:r>
          </a:p>
        </p:txBody>
      </p:sp>
    </p:spTree>
    <p:extLst>
      <p:ext uri="{BB962C8B-B14F-4D97-AF65-F5344CB8AC3E}">
        <p14:creationId xmlns:p14="http://schemas.microsoft.com/office/powerpoint/2010/main" val="87763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Land Regimes Defined</a:t>
            </a:r>
            <a:endParaRPr lang="en-CA" dirty="0"/>
          </a:p>
        </p:txBody>
      </p:sp>
      <p:sp>
        <p:nvSpPr>
          <p:cNvPr id="4" name="Content Placeholder 3"/>
          <p:cNvSpPr>
            <a:spLocks noGrp="1"/>
          </p:cNvSpPr>
          <p:nvPr>
            <p:ph idx="10"/>
          </p:nvPr>
        </p:nvSpPr>
        <p:spPr>
          <a:xfrm>
            <a:off x="1475656" y="1556792"/>
            <a:ext cx="7668344" cy="3943662"/>
          </a:xfrm>
        </p:spPr>
        <p:txBody>
          <a:bodyPr/>
          <a:lstStyle/>
          <a:p>
            <a:r>
              <a:rPr lang="en-CA" sz="2800" dirty="0" smtClean="0"/>
              <a:t>There are three land regimes for FNs to     achieve these goals:</a:t>
            </a:r>
          </a:p>
          <a:p>
            <a:endParaRPr lang="en-CA" sz="800" dirty="0" smtClean="0"/>
          </a:p>
          <a:p>
            <a:pPr marL="514350" indent="-514350">
              <a:buFont typeface="+mj-lt"/>
              <a:buAutoNum type="arabicPeriod"/>
            </a:pPr>
            <a:r>
              <a:rPr lang="en-CA" sz="2400" b="1" dirty="0"/>
              <a:t>The Reserve Lands </a:t>
            </a:r>
            <a:r>
              <a:rPr lang="en-CA" sz="2400" b="1" dirty="0" smtClean="0"/>
              <a:t>&amp; </a:t>
            </a:r>
            <a:r>
              <a:rPr lang="en-CA" sz="2400" b="1" dirty="0"/>
              <a:t>Environment </a:t>
            </a:r>
            <a:r>
              <a:rPr lang="en-CA" sz="2400" b="1" dirty="0" smtClean="0"/>
              <a:t>            Management </a:t>
            </a:r>
            <a:r>
              <a:rPr lang="en-CA" sz="2400" b="1" dirty="0"/>
              <a:t>Program (RLEMP</a:t>
            </a:r>
            <a:r>
              <a:rPr lang="en-CA" sz="2400" b="1" dirty="0" smtClean="0"/>
              <a:t>).</a:t>
            </a:r>
          </a:p>
          <a:p>
            <a:pPr marL="533400"/>
            <a:r>
              <a:rPr lang="en-CA" sz="2400" dirty="0" smtClean="0"/>
              <a:t>Working groups were </a:t>
            </a:r>
            <a:r>
              <a:rPr lang="en-CA" sz="2400" dirty="0"/>
              <a:t>established </a:t>
            </a:r>
            <a:r>
              <a:rPr lang="en-CA" sz="2400" dirty="0" smtClean="0"/>
              <a:t>to  design </a:t>
            </a:r>
            <a:r>
              <a:rPr lang="en-CA" sz="2400" dirty="0"/>
              <a:t>a new comprehensive land </a:t>
            </a:r>
            <a:r>
              <a:rPr lang="en-CA" sz="2400" dirty="0" smtClean="0"/>
              <a:t>management </a:t>
            </a:r>
            <a:r>
              <a:rPr lang="en-CA" sz="2400" dirty="0"/>
              <a:t>regime to better </a:t>
            </a:r>
            <a:r>
              <a:rPr lang="en-CA" sz="2400" dirty="0" smtClean="0"/>
              <a:t>meet both </a:t>
            </a:r>
            <a:r>
              <a:rPr lang="en-CA" sz="2400" dirty="0"/>
              <a:t>INAC </a:t>
            </a:r>
            <a:r>
              <a:rPr lang="en-CA" sz="2400" dirty="0" smtClean="0"/>
              <a:t>&amp; FN land            management &amp; environmental </a:t>
            </a:r>
            <a:r>
              <a:rPr lang="en-CA" sz="2400" dirty="0"/>
              <a:t>objectives.</a:t>
            </a:r>
          </a:p>
        </p:txBody>
      </p:sp>
    </p:spTree>
    <p:extLst>
      <p:ext uri="{BB962C8B-B14F-4D97-AF65-F5344CB8AC3E}">
        <p14:creationId xmlns:p14="http://schemas.microsoft.com/office/powerpoint/2010/main" val="1824152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2564904"/>
            <a:ext cx="7596336" cy="2736304"/>
          </a:xfrm>
        </p:spPr>
        <p:txBody>
          <a:bodyPr/>
          <a:lstStyle/>
          <a:p>
            <a:pPr algn="ctr"/>
            <a:r>
              <a:rPr lang="en-CA" sz="2000" b="1" dirty="0" smtClean="0"/>
              <a:t>Amanda Simon, Certified Lands and Estates Manager</a:t>
            </a:r>
          </a:p>
          <a:p>
            <a:pPr algn="ctr"/>
            <a:r>
              <a:rPr lang="en-CA" sz="2000" b="1" dirty="0" smtClean="0"/>
              <a:t>Mohawk Council of </a:t>
            </a:r>
            <a:r>
              <a:rPr lang="en-CA" sz="2000" b="1" dirty="0" err="1" smtClean="0"/>
              <a:t>Kanehsatake</a:t>
            </a:r>
            <a:endParaRPr lang="en-CA" sz="2000" dirty="0" smtClean="0"/>
          </a:p>
          <a:p>
            <a:pPr algn="ctr"/>
            <a:endParaRPr lang="en-CA" sz="2000" dirty="0"/>
          </a:p>
          <a:p>
            <a:pPr algn="ctr"/>
            <a:r>
              <a:rPr lang="en-CA" sz="2000" dirty="0" smtClean="0"/>
              <a:t>Simon.amanda@kanesatake.ca</a:t>
            </a:r>
          </a:p>
          <a:p>
            <a:pPr algn="ctr"/>
            <a:r>
              <a:rPr lang="en-CA" sz="2000" dirty="0" smtClean="0"/>
              <a:t>450-479-8373 (114)</a:t>
            </a:r>
          </a:p>
          <a:p>
            <a:pPr algn="ctr"/>
            <a:endParaRPr lang="en-C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413" y="620688"/>
            <a:ext cx="2588692" cy="1800200"/>
          </a:xfrm>
          <a:prstGeom prst="rect">
            <a:avLst/>
          </a:prstGeom>
        </p:spPr>
      </p:pic>
    </p:spTree>
    <p:extLst>
      <p:ext uri="{BB962C8B-B14F-4D97-AF65-F5344CB8AC3E}">
        <p14:creationId xmlns:p14="http://schemas.microsoft.com/office/powerpoint/2010/main" val="18445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332656"/>
            <a:ext cx="7596336" cy="6192688"/>
          </a:xfrm>
        </p:spPr>
        <p:txBody>
          <a:bodyPr/>
          <a:lstStyle/>
          <a:p>
            <a:pPr marL="533400" indent="-533400">
              <a:buAutoNum type="arabicPeriod" startAt="2"/>
            </a:pPr>
            <a:r>
              <a:rPr lang="en-CA" sz="2400" b="1" dirty="0" smtClean="0"/>
              <a:t>The </a:t>
            </a:r>
            <a:r>
              <a:rPr lang="en-CA" sz="2400" b="1" dirty="0"/>
              <a:t>Framework Agreement on </a:t>
            </a:r>
            <a:r>
              <a:rPr lang="en-CA" sz="2400" b="1" dirty="0" smtClean="0"/>
              <a:t>FNs Land     Management </a:t>
            </a:r>
            <a:r>
              <a:rPr lang="en-CA" sz="2400" b="1" dirty="0"/>
              <a:t>(FA</a:t>
            </a:r>
            <a:r>
              <a:rPr lang="en-CA" sz="2400" b="1" dirty="0" smtClean="0"/>
              <a:t>):</a:t>
            </a:r>
          </a:p>
          <a:p>
            <a:pPr marL="896938" indent="-342900">
              <a:buFont typeface="Arial" panose="020B0604020202020204" pitchFamily="34" charset="0"/>
              <a:buChar char="•"/>
            </a:pPr>
            <a:r>
              <a:rPr lang="en-CA" sz="2400" dirty="0" smtClean="0"/>
              <a:t>Is sectoral self-government;</a:t>
            </a:r>
          </a:p>
          <a:p>
            <a:pPr marL="554038"/>
            <a:endParaRPr lang="en-CA" sz="800" dirty="0" smtClean="0"/>
          </a:p>
          <a:p>
            <a:pPr marL="896938" indent="-363538">
              <a:buFont typeface="Arial" panose="020B0604020202020204" pitchFamily="34" charset="0"/>
              <a:buChar char="•"/>
            </a:pPr>
            <a:r>
              <a:rPr lang="en-CA" sz="2400" dirty="0"/>
              <a:t>	I</a:t>
            </a:r>
            <a:r>
              <a:rPr lang="en-CA" sz="2400" dirty="0" smtClean="0"/>
              <a:t>t </a:t>
            </a:r>
            <a:r>
              <a:rPr lang="en-CA" sz="2400" dirty="0"/>
              <a:t>is a </a:t>
            </a:r>
            <a:r>
              <a:rPr lang="en-CA" sz="2400" dirty="0" smtClean="0"/>
              <a:t>FN </a:t>
            </a:r>
            <a:r>
              <a:rPr lang="en-CA" sz="2400" dirty="0"/>
              <a:t>driven </a:t>
            </a:r>
            <a:r>
              <a:rPr lang="en-CA" sz="2400" dirty="0" smtClean="0"/>
              <a:t>initiative that covers </a:t>
            </a:r>
            <a:r>
              <a:rPr lang="en-CA" sz="2400" dirty="0"/>
              <a:t>only </a:t>
            </a:r>
            <a:r>
              <a:rPr lang="en-CA" sz="2400" dirty="0" smtClean="0"/>
              <a:t>  land</a:t>
            </a:r>
            <a:r>
              <a:rPr lang="en-CA" sz="2400" dirty="0"/>
              <a:t>, resources </a:t>
            </a:r>
            <a:r>
              <a:rPr lang="en-CA" sz="2400" dirty="0" smtClean="0"/>
              <a:t>&amp; environmental               management;</a:t>
            </a:r>
          </a:p>
          <a:p>
            <a:pPr marL="533400"/>
            <a:endParaRPr lang="en-CA" sz="800" dirty="0" smtClean="0"/>
          </a:p>
          <a:p>
            <a:pPr marL="896938" indent="-363538">
              <a:buFont typeface="Arial" panose="020B0604020202020204" pitchFamily="34" charset="0"/>
              <a:buChar char="•"/>
            </a:pPr>
            <a:r>
              <a:rPr lang="en-CA" sz="2400" dirty="0" smtClean="0"/>
              <a:t>New signatories to </a:t>
            </a:r>
            <a:r>
              <a:rPr lang="en-CA" sz="2400" dirty="0"/>
              <a:t>the FA </a:t>
            </a:r>
            <a:r>
              <a:rPr lang="en-CA" sz="2400" dirty="0" smtClean="0"/>
              <a:t>are selected       based </a:t>
            </a:r>
            <a:r>
              <a:rPr lang="en-CA" sz="2400" dirty="0"/>
              <a:t>on their </a:t>
            </a:r>
            <a:r>
              <a:rPr lang="en-CA" sz="2400" dirty="0" smtClean="0"/>
              <a:t>stated readiness </a:t>
            </a:r>
            <a:r>
              <a:rPr lang="en-CA" sz="2400" dirty="0"/>
              <a:t>to proceed as </a:t>
            </a:r>
            <a:r>
              <a:rPr lang="en-CA" sz="2400" dirty="0" smtClean="0"/>
              <a:t>well </a:t>
            </a:r>
            <a:r>
              <a:rPr lang="en-CA" sz="2400" dirty="0"/>
              <a:t>as </a:t>
            </a:r>
            <a:r>
              <a:rPr lang="en-CA" sz="2400" dirty="0" smtClean="0"/>
              <a:t>completion </a:t>
            </a:r>
            <a:r>
              <a:rPr lang="en-CA" sz="2400" dirty="0"/>
              <a:t>of an assessment </a:t>
            </a:r>
            <a:r>
              <a:rPr lang="en-CA" sz="2400" dirty="0" smtClean="0"/>
              <a:t>        questionnaire; &amp;</a:t>
            </a:r>
          </a:p>
          <a:p>
            <a:pPr marL="533400"/>
            <a:endParaRPr lang="en-CA" sz="800" dirty="0" smtClean="0"/>
          </a:p>
          <a:p>
            <a:pPr marL="896938" indent="-363538">
              <a:buFont typeface="Arial" panose="020B0604020202020204" pitchFamily="34" charset="0"/>
              <a:buChar char="•"/>
            </a:pPr>
            <a:r>
              <a:rPr lang="en-CA" sz="2400" dirty="0" smtClean="0"/>
              <a:t>The limited nature </a:t>
            </a:r>
            <a:r>
              <a:rPr lang="en-CA" sz="2400" dirty="0"/>
              <a:t>of Operational </a:t>
            </a:r>
            <a:r>
              <a:rPr lang="en-CA" sz="2400" dirty="0" smtClean="0"/>
              <a:t>&amp;           Developmental funding </a:t>
            </a:r>
            <a:r>
              <a:rPr lang="en-CA" sz="2400" dirty="0"/>
              <a:t>has </a:t>
            </a:r>
            <a:r>
              <a:rPr lang="en-CA" sz="2400" dirty="0" smtClean="0"/>
              <a:t>necessitated     this </a:t>
            </a:r>
            <a:r>
              <a:rPr lang="en-CA" sz="2400" dirty="0"/>
              <a:t>selection process.</a:t>
            </a:r>
          </a:p>
        </p:txBody>
      </p:sp>
    </p:spTree>
    <p:extLst>
      <p:ext uri="{BB962C8B-B14F-4D97-AF65-F5344CB8AC3E}">
        <p14:creationId xmlns:p14="http://schemas.microsoft.com/office/powerpoint/2010/main" val="2579790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134072" y="836712"/>
            <a:ext cx="6563072" cy="5155977"/>
          </a:xfrm>
        </p:spPr>
        <p:txBody>
          <a:bodyPr/>
          <a:lstStyle/>
          <a:p>
            <a:pPr marL="533400" indent="-533400">
              <a:buAutoNum type="arabicPeriod" startAt="3"/>
            </a:pPr>
            <a:r>
              <a:rPr lang="en-CA" sz="2400" b="1" dirty="0" smtClean="0"/>
              <a:t>Comprehensive </a:t>
            </a:r>
            <a:r>
              <a:rPr lang="en-CA" sz="2400" b="1" dirty="0"/>
              <a:t>Self-Government</a:t>
            </a:r>
            <a:r>
              <a:rPr lang="en-CA" sz="2400" dirty="0"/>
              <a:t> </a:t>
            </a:r>
            <a:r>
              <a:rPr lang="en-CA" sz="2400" dirty="0" smtClean="0"/>
              <a:t>        addresses </a:t>
            </a:r>
            <a:r>
              <a:rPr lang="en-CA" sz="2400" dirty="0"/>
              <a:t>a wide variety of activities, </a:t>
            </a:r>
            <a:r>
              <a:rPr lang="en-CA" sz="2400" dirty="0" smtClean="0"/>
              <a:t>  such </a:t>
            </a:r>
            <a:r>
              <a:rPr lang="en-CA" sz="2400" dirty="0"/>
              <a:t>as but </a:t>
            </a:r>
            <a:r>
              <a:rPr lang="en-CA" sz="2400" dirty="0" smtClean="0"/>
              <a:t>not limited to:</a:t>
            </a:r>
          </a:p>
          <a:p>
            <a:endParaRPr lang="en-CA" sz="800" dirty="0" smtClean="0"/>
          </a:p>
          <a:p>
            <a:pPr marL="896938" indent="-342900">
              <a:buFont typeface="Arial" panose="020B0604020202020204" pitchFamily="34" charset="0"/>
              <a:buChar char="•"/>
            </a:pPr>
            <a:r>
              <a:rPr lang="en-CA" sz="2400" dirty="0"/>
              <a:t>	L</a:t>
            </a:r>
            <a:r>
              <a:rPr lang="en-CA" sz="2400" dirty="0" smtClean="0"/>
              <a:t>aw-making </a:t>
            </a:r>
            <a:r>
              <a:rPr lang="en-CA" sz="2400" dirty="0"/>
              <a:t>powers, provision of </a:t>
            </a:r>
            <a:r>
              <a:rPr lang="en-CA" sz="2400" dirty="0" smtClean="0"/>
              <a:t>   programs &amp; </a:t>
            </a:r>
            <a:r>
              <a:rPr lang="en-CA" sz="2400" dirty="0"/>
              <a:t>services, land </a:t>
            </a:r>
            <a:r>
              <a:rPr lang="en-CA" sz="2400" dirty="0" smtClean="0"/>
              <a:t>           management</a:t>
            </a:r>
            <a:r>
              <a:rPr lang="en-CA" sz="2400" dirty="0"/>
              <a:t>. </a:t>
            </a:r>
            <a:endParaRPr lang="en-CA" sz="2400" dirty="0" smtClean="0"/>
          </a:p>
          <a:p>
            <a:pPr marL="554038"/>
            <a:endParaRPr lang="en-CA" sz="800" dirty="0" smtClean="0"/>
          </a:p>
          <a:p>
            <a:pPr marL="896938" indent="-342900">
              <a:buFont typeface="Arial" panose="020B0604020202020204" pitchFamily="34" charset="0"/>
              <a:buChar char="•"/>
            </a:pPr>
            <a:r>
              <a:rPr lang="en-CA" sz="2400" dirty="0" smtClean="0"/>
              <a:t>Self-government agreements </a:t>
            </a:r>
            <a:r>
              <a:rPr lang="en-CA" sz="2400" dirty="0"/>
              <a:t>set out arrangements for Aboriginal groups to govern their </a:t>
            </a:r>
            <a:r>
              <a:rPr lang="en-CA" sz="2400" dirty="0" smtClean="0"/>
              <a:t>internal affairs &amp;     assume </a:t>
            </a:r>
            <a:r>
              <a:rPr lang="en-CA" sz="2400" dirty="0"/>
              <a:t>greater responsibility </a:t>
            </a:r>
            <a:r>
              <a:rPr lang="en-CA" sz="2400" dirty="0" smtClean="0"/>
              <a:t>&amp;        control </a:t>
            </a:r>
            <a:r>
              <a:rPr lang="en-CA" sz="2400" dirty="0"/>
              <a:t>over the decision-making </a:t>
            </a:r>
            <a:r>
              <a:rPr lang="en-CA" sz="2400" dirty="0" smtClean="0"/>
              <a:t>    that affects their </a:t>
            </a:r>
            <a:r>
              <a:rPr lang="en-CA" sz="2400" dirty="0"/>
              <a:t>communities.</a:t>
            </a:r>
          </a:p>
        </p:txBody>
      </p:sp>
    </p:spTree>
    <p:extLst>
      <p:ext uri="{BB962C8B-B14F-4D97-AF65-F5344CB8AC3E}">
        <p14:creationId xmlns:p14="http://schemas.microsoft.com/office/powerpoint/2010/main" val="3124055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524328" cy="1296144"/>
          </a:xfrm>
        </p:spPr>
        <p:txBody>
          <a:bodyPr/>
          <a:lstStyle/>
          <a:p>
            <a:pPr algn="ctr"/>
            <a:r>
              <a:rPr lang="en-CA" dirty="0" smtClean="0"/>
              <a:t>Differences in the Three </a:t>
            </a:r>
            <a:br>
              <a:rPr lang="en-CA" dirty="0" smtClean="0"/>
            </a:br>
            <a:r>
              <a:rPr lang="en-CA" dirty="0" smtClean="0"/>
              <a:t>Land Regimes</a:t>
            </a:r>
            <a:endParaRPr lang="en-CA" dirty="0"/>
          </a:p>
        </p:txBody>
      </p:sp>
      <p:sp>
        <p:nvSpPr>
          <p:cNvPr id="4" name="Content Placeholder 3"/>
          <p:cNvSpPr>
            <a:spLocks noGrp="1"/>
          </p:cNvSpPr>
          <p:nvPr>
            <p:ph idx="10"/>
          </p:nvPr>
        </p:nvSpPr>
        <p:spPr>
          <a:xfrm>
            <a:off x="1619672" y="1988840"/>
            <a:ext cx="7524328" cy="3071267"/>
          </a:xfrm>
        </p:spPr>
        <p:txBody>
          <a:bodyPr/>
          <a:lstStyle/>
          <a:p>
            <a:r>
              <a:rPr lang="en-CA" sz="2800" dirty="0"/>
              <a:t>T</a:t>
            </a:r>
            <a:r>
              <a:rPr lang="en-CA" sz="2800" dirty="0" smtClean="0"/>
              <a:t>here are some </a:t>
            </a:r>
            <a:r>
              <a:rPr lang="en-CA" sz="2800" dirty="0"/>
              <a:t>major </a:t>
            </a:r>
            <a:r>
              <a:rPr lang="en-CA" sz="2800" dirty="0" smtClean="0"/>
              <a:t>&amp; </a:t>
            </a:r>
            <a:r>
              <a:rPr lang="en-CA" sz="2800" dirty="0"/>
              <a:t>very important </a:t>
            </a:r>
            <a:r>
              <a:rPr lang="en-CA" sz="2800" dirty="0" smtClean="0"/>
              <a:t>  differences with the three land regimes.</a:t>
            </a:r>
          </a:p>
          <a:p>
            <a:endParaRPr lang="en-CA" sz="800" dirty="0" smtClean="0"/>
          </a:p>
          <a:p>
            <a:pPr marL="342900" indent="-342900">
              <a:buFont typeface="+mj-lt"/>
              <a:buAutoNum type="arabicPeriod"/>
            </a:pPr>
            <a:r>
              <a:rPr lang="en-CA" sz="2400" b="1" dirty="0" smtClean="0"/>
              <a:t>RLEMP:</a:t>
            </a:r>
            <a:r>
              <a:rPr lang="en-CA" sz="2400" dirty="0" smtClean="0"/>
              <a:t> FN &amp; INAC works in a partnership with approvals resting with INAC.</a:t>
            </a:r>
          </a:p>
          <a:p>
            <a:endParaRPr lang="en-CA" sz="800" dirty="0" smtClean="0"/>
          </a:p>
        </p:txBody>
      </p:sp>
    </p:spTree>
    <p:extLst>
      <p:ext uri="{BB962C8B-B14F-4D97-AF65-F5344CB8AC3E}">
        <p14:creationId xmlns:p14="http://schemas.microsoft.com/office/powerpoint/2010/main" val="365988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980728"/>
            <a:ext cx="7596336" cy="5011961"/>
          </a:xfrm>
        </p:spPr>
        <p:txBody>
          <a:bodyPr/>
          <a:lstStyle/>
          <a:p>
            <a:pPr marL="342900" indent="-342900">
              <a:buFont typeface="+mj-lt"/>
              <a:buAutoNum type="arabicPeriod" startAt="2"/>
            </a:pPr>
            <a:r>
              <a:rPr lang="en-CA" sz="2400" b="1" dirty="0"/>
              <a:t>FNLM &amp; CS-G: </a:t>
            </a:r>
            <a:r>
              <a:rPr lang="en-CA" sz="2400" dirty="0"/>
              <a:t>FNs work with INAC in a </a:t>
            </a:r>
            <a:r>
              <a:rPr lang="en-CA" sz="2400" dirty="0" smtClean="0"/>
              <a:t>        government-to-government </a:t>
            </a:r>
            <a:r>
              <a:rPr lang="en-CA" sz="2400" dirty="0"/>
              <a:t>relationship &amp; have complete approval authority for all land-related activities &amp; environmental issues. The difference in these two types of relationship leads to a </a:t>
            </a:r>
            <a:r>
              <a:rPr lang="en-CA" sz="2400" dirty="0" smtClean="0"/>
              <a:t>   more </a:t>
            </a:r>
            <a:r>
              <a:rPr lang="en-CA" sz="2400" dirty="0"/>
              <a:t>critical difference</a:t>
            </a:r>
            <a:r>
              <a:rPr lang="en-CA" sz="2400" dirty="0" smtClean="0"/>
              <a:t>.</a:t>
            </a:r>
          </a:p>
          <a:p>
            <a:endParaRPr lang="en-CA" b="1" dirty="0" smtClean="0"/>
          </a:p>
          <a:p>
            <a:endParaRPr lang="en-CA" b="1" dirty="0" smtClean="0"/>
          </a:p>
          <a:p>
            <a:pPr algn="ctr"/>
            <a:r>
              <a:rPr lang="en-CA" sz="2400" b="1" i="1" dirty="0" smtClean="0"/>
              <a:t>“This </a:t>
            </a:r>
            <a:r>
              <a:rPr lang="en-CA" sz="2400" b="1" i="1" dirty="0"/>
              <a:t>most important difference is the </a:t>
            </a:r>
            <a:endParaRPr lang="en-CA" sz="2400" b="1" i="1" dirty="0" smtClean="0"/>
          </a:p>
          <a:p>
            <a:pPr algn="ctr"/>
            <a:r>
              <a:rPr lang="en-CA" sz="2400" b="1" i="1" dirty="0" smtClean="0"/>
              <a:t>fiduciary </a:t>
            </a:r>
            <a:r>
              <a:rPr lang="en-CA" sz="2400" b="1" i="1" dirty="0"/>
              <a:t>obligation </a:t>
            </a:r>
            <a:r>
              <a:rPr lang="en-CA" sz="2400" b="1" i="1" dirty="0" smtClean="0"/>
              <a:t>&amp; liability</a:t>
            </a:r>
            <a:r>
              <a:rPr lang="en-CA" sz="2400" b="1" dirty="0"/>
              <a:t>. </a:t>
            </a:r>
            <a:r>
              <a:rPr lang="en-CA" sz="2400" b="1" dirty="0" smtClean="0"/>
              <a:t>“</a:t>
            </a:r>
          </a:p>
          <a:p>
            <a:endParaRPr lang="en-CA" dirty="0"/>
          </a:p>
        </p:txBody>
      </p:sp>
    </p:spTree>
    <p:extLst>
      <p:ext uri="{BB962C8B-B14F-4D97-AF65-F5344CB8AC3E}">
        <p14:creationId xmlns:p14="http://schemas.microsoft.com/office/powerpoint/2010/main" val="4148375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134072" y="836712"/>
            <a:ext cx="6563072" cy="5155977"/>
          </a:xfrm>
        </p:spPr>
        <p:txBody>
          <a:bodyPr/>
          <a:lstStyle/>
          <a:p>
            <a:r>
              <a:rPr lang="en-CA" sz="2400" b="1" dirty="0" smtClean="0"/>
              <a:t>Fiduciary Obligation under:</a:t>
            </a:r>
          </a:p>
          <a:p>
            <a:endParaRPr lang="en-CA" sz="800" b="1" dirty="0"/>
          </a:p>
          <a:p>
            <a:pPr marL="342900" indent="-342900">
              <a:buFont typeface="+mj-lt"/>
              <a:buAutoNum type="arabicPeriod"/>
            </a:pPr>
            <a:r>
              <a:rPr lang="en-CA" sz="2400" b="1" dirty="0" smtClean="0"/>
              <a:t>RLEMP: </a:t>
            </a:r>
            <a:r>
              <a:rPr lang="en-CA" sz="2400" dirty="0" smtClean="0"/>
              <a:t>INAC </a:t>
            </a:r>
            <a:r>
              <a:rPr lang="en-CA" sz="2400" dirty="0"/>
              <a:t>retains that fiduciary </a:t>
            </a:r>
            <a:r>
              <a:rPr lang="en-CA" sz="2400" dirty="0" smtClean="0"/>
              <a:t>      obligation </a:t>
            </a:r>
            <a:r>
              <a:rPr lang="en-CA" sz="2400" dirty="0"/>
              <a:t>over reserve lands</a:t>
            </a:r>
            <a:r>
              <a:rPr lang="en-CA" sz="2400" dirty="0" smtClean="0"/>
              <a:t>.</a:t>
            </a:r>
          </a:p>
          <a:p>
            <a:endParaRPr lang="en-CA" sz="800" dirty="0" smtClean="0"/>
          </a:p>
          <a:p>
            <a:endParaRPr lang="en-CA" sz="800" dirty="0"/>
          </a:p>
          <a:p>
            <a:pPr marL="457200" indent="-457200">
              <a:buFont typeface="+mj-lt"/>
              <a:buAutoNum type="arabicPeriod" startAt="2"/>
            </a:pPr>
            <a:r>
              <a:rPr lang="en-CA" sz="2400" b="1" dirty="0" smtClean="0"/>
              <a:t>FNLM:  </a:t>
            </a:r>
            <a:r>
              <a:rPr lang="en-CA" sz="2400" dirty="0" smtClean="0"/>
              <a:t>FN retains the fiduciary          obligation &amp; liability once the Land     Code is enacted.  </a:t>
            </a:r>
          </a:p>
          <a:p>
            <a:endParaRPr lang="en-CA" sz="800" b="1" dirty="0" smtClean="0"/>
          </a:p>
          <a:p>
            <a:r>
              <a:rPr lang="en-CA" sz="2400" b="1" dirty="0" smtClean="0"/>
              <a:t>Canada retains the fiduciary obligation &amp; liability for transaction that were           registered </a:t>
            </a:r>
            <a:r>
              <a:rPr lang="en-CA" sz="2400" b="1" u="sng" dirty="0" smtClean="0"/>
              <a:t>prior</a:t>
            </a:r>
            <a:r>
              <a:rPr lang="en-CA" sz="2400" b="1" dirty="0" smtClean="0"/>
              <a:t> to the enactment of the Land Code.</a:t>
            </a:r>
          </a:p>
          <a:p>
            <a:endParaRPr lang="en-CA" sz="2400" b="1" dirty="0" smtClean="0"/>
          </a:p>
          <a:p>
            <a:endParaRPr lang="en-CA" sz="2400" dirty="0"/>
          </a:p>
        </p:txBody>
      </p:sp>
    </p:spTree>
    <p:extLst>
      <p:ext uri="{BB962C8B-B14F-4D97-AF65-F5344CB8AC3E}">
        <p14:creationId xmlns:p14="http://schemas.microsoft.com/office/powerpoint/2010/main" val="224831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979712" y="908720"/>
            <a:ext cx="6563072" cy="4147865"/>
          </a:xfrm>
        </p:spPr>
        <p:txBody>
          <a:bodyPr/>
          <a:lstStyle/>
          <a:p>
            <a:pPr marL="342900" indent="-342900">
              <a:buFont typeface="+mj-lt"/>
              <a:buAutoNum type="arabicPeriod" startAt="3"/>
            </a:pPr>
            <a:r>
              <a:rPr lang="en-CA" sz="2400" b="1" dirty="0"/>
              <a:t>CS-G: </a:t>
            </a:r>
            <a:r>
              <a:rPr lang="en-CA" sz="2400" dirty="0"/>
              <a:t>FN retains the fiduciary obligation &amp; liability once the S-G Agreement has been enacted.  </a:t>
            </a:r>
            <a:endParaRPr lang="en-CA" sz="2400" dirty="0" smtClean="0"/>
          </a:p>
          <a:p>
            <a:endParaRPr lang="en-CA" sz="2400" b="1" dirty="0"/>
          </a:p>
          <a:p>
            <a:r>
              <a:rPr lang="en-CA" sz="2400" b="1" dirty="0"/>
              <a:t>Transactions registered prior to the </a:t>
            </a:r>
            <a:r>
              <a:rPr lang="en-CA" sz="2400" b="1" dirty="0" smtClean="0"/>
              <a:t>      enactment </a:t>
            </a:r>
            <a:r>
              <a:rPr lang="en-CA" sz="2400" b="1" dirty="0"/>
              <a:t>of the S-G Agreement are </a:t>
            </a:r>
            <a:r>
              <a:rPr lang="en-CA" sz="2400" b="1" dirty="0" smtClean="0"/>
              <a:t>    negotiated </a:t>
            </a:r>
            <a:r>
              <a:rPr lang="en-CA" sz="2400" b="1" dirty="0"/>
              <a:t>with Canada before the </a:t>
            </a:r>
            <a:r>
              <a:rPr lang="en-CA" sz="2400" b="1" dirty="0" smtClean="0"/>
              <a:t>      Agreement </a:t>
            </a:r>
            <a:r>
              <a:rPr lang="en-CA" sz="2400" b="1" dirty="0"/>
              <a:t>comes into effect.</a:t>
            </a:r>
          </a:p>
          <a:p>
            <a:endParaRPr lang="en-CA" sz="2400" dirty="0"/>
          </a:p>
        </p:txBody>
      </p:sp>
    </p:spTree>
    <p:extLst>
      <p:ext uri="{BB962C8B-B14F-4D97-AF65-F5344CB8AC3E}">
        <p14:creationId xmlns:p14="http://schemas.microsoft.com/office/powerpoint/2010/main" val="2923449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9493</TotalTime>
  <Words>2731</Words>
  <Application>Microsoft Office PowerPoint</Application>
  <PresentationFormat>On-screen Show (4:3)</PresentationFormat>
  <Paragraphs>294</Paragraphs>
  <Slides>30</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맑은 고딕</vt:lpstr>
      <vt:lpstr>Arial</vt:lpstr>
      <vt:lpstr>Calibri</vt:lpstr>
      <vt:lpstr>Courier New</vt:lpstr>
      <vt:lpstr>Office Theme</vt:lpstr>
      <vt:lpstr>Custom Design</vt:lpstr>
      <vt:lpstr>PowerPoint Presentation</vt:lpstr>
      <vt:lpstr>FN Land Regimes</vt:lpstr>
      <vt:lpstr>Land Regimes Defined</vt:lpstr>
      <vt:lpstr>PowerPoint Presentation</vt:lpstr>
      <vt:lpstr>PowerPoint Presentation</vt:lpstr>
      <vt:lpstr>Differences in the Three  Land Regimes</vt:lpstr>
      <vt:lpstr>PowerPoint Presentation</vt:lpstr>
      <vt:lpstr>PowerPoint Presentation</vt:lpstr>
      <vt:lpstr>PowerPoint Presentation</vt:lpstr>
      <vt:lpstr>Overview</vt:lpstr>
      <vt:lpstr>Objectives</vt:lpstr>
      <vt:lpstr>PowerPoint Presentation</vt:lpstr>
      <vt:lpstr>RLEMP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to FNLM</vt:lpstr>
      <vt:lpstr>PowerPoint Presentation</vt:lpstr>
      <vt:lpstr>Overview</vt:lpstr>
      <vt:lpstr>Structure</vt:lpstr>
      <vt:lpstr>Process</vt:lpstr>
      <vt:lpstr>PowerPoint Presentation</vt:lpstr>
      <vt:lpstr>Comprehensive Self-Government</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Amanda</cp:lastModifiedBy>
  <cp:revision>169</cp:revision>
  <cp:lastPrinted>2018-01-31T20:32:08Z</cp:lastPrinted>
  <dcterms:created xsi:type="dcterms:W3CDTF">2014-04-01T16:35:38Z</dcterms:created>
  <dcterms:modified xsi:type="dcterms:W3CDTF">2018-02-02T16:39:50Z</dcterms:modified>
</cp:coreProperties>
</file>