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handoutMasterIdLst>
    <p:handoutMasterId r:id="rId18"/>
  </p:handoutMasterIdLst>
  <p:sldIdLst>
    <p:sldId id="502" r:id="rId2"/>
    <p:sldId id="503" r:id="rId3"/>
    <p:sldId id="504" r:id="rId4"/>
    <p:sldId id="507" r:id="rId5"/>
    <p:sldId id="508" r:id="rId6"/>
    <p:sldId id="509" r:id="rId7"/>
    <p:sldId id="505" r:id="rId8"/>
    <p:sldId id="510" r:id="rId9"/>
    <p:sldId id="513" r:id="rId10"/>
    <p:sldId id="514" r:id="rId11"/>
    <p:sldId id="515" r:id="rId12"/>
    <p:sldId id="516" r:id="rId13"/>
    <p:sldId id="517" r:id="rId14"/>
    <p:sldId id="518" r:id="rId15"/>
    <p:sldId id="519" r:id="rId16"/>
  </p:sldIdLst>
  <p:sldSz cx="9144000" cy="6858000" type="screen4x3"/>
  <p:notesSz cx="7010400" cy="9296400"/>
  <p:custDataLst>
    <p:tags r:id="rId19"/>
  </p:custDataLst>
  <p:defaultTextStyle>
    <a:defPPr>
      <a:defRPr lang="en-CA"/>
    </a:defPPr>
    <a:lvl1pPr algn="l" rtl="0" fontAlgn="base">
      <a:lnSpc>
        <a:spcPct val="90000"/>
      </a:lnSpc>
      <a:spcBef>
        <a:spcPct val="0"/>
      </a:spcBef>
      <a:spcAft>
        <a:spcPct val="37000"/>
      </a:spcAft>
      <a:defRPr kern="1200">
        <a:solidFill>
          <a:schemeClr val="tx1"/>
        </a:solidFill>
        <a:latin typeface="Verdana" pitchFamily="34" charset="0"/>
        <a:ea typeface="+mn-ea"/>
        <a:cs typeface="+mn-cs"/>
      </a:defRPr>
    </a:lvl1pPr>
    <a:lvl2pPr marL="457200" algn="l" rtl="0" fontAlgn="base">
      <a:lnSpc>
        <a:spcPct val="90000"/>
      </a:lnSpc>
      <a:spcBef>
        <a:spcPct val="0"/>
      </a:spcBef>
      <a:spcAft>
        <a:spcPct val="37000"/>
      </a:spcAft>
      <a:defRPr kern="1200">
        <a:solidFill>
          <a:schemeClr val="tx1"/>
        </a:solidFill>
        <a:latin typeface="Verdana" pitchFamily="34" charset="0"/>
        <a:ea typeface="+mn-ea"/>
        <a:cs typeface="+mn-cs"/>
      </a:defRPr>
    </a:lvl2pPr>
    <a:lvl3pPr marL="914400" algn="l" rtl="0" fontAlgn="base">
      <a:lnSpc>
        <a:spcPct val="90000"/>
      </a:lnSpc>
      <a:spcBef>
        <a:spcPct val="0"/>
      </a:spcBef>
      <a:spcAft>
        <a:spcPct val="37000"/>
      </a:spcAft>
      <a:defRPr kern="1200">
        <a:solidFill>
          <a:schemeClr val="tx1"/>
        </a:solidFill>
        <a:latin typeface="Verdana" pitchFamily="34" charset="0"/>
        <a:ea typeface="+mn-ea"/>
        <a:cs typeface="+mn-cs"/>
      </a:defRPr>
    </a:lvl3pPr>
    <a:lvl4pPr marL="1371600" algn="l" rtl="0" fontAlgn="base">
      <a:lnSpc>
        <a:spcPct val="90000"/>
      </a:lnSpc>
      <a:spcBef>
        <a:spcPct val="0"/>
      </a:spcBef>
      <a:spcAft>
        <a:spcPct val="37000"/>
      </a:spcAft>
      <a:defRPr kern="1200">
        <a:solidFill>
          <a:schemeClr val="tx1"/>
        </a:solidFill>
        <a:latin typeface="Verdana" pitchFamily="34" charset="0"/>
        <a:ea typeface="+mn-ea"/>
        <a:cs typeface="+mn-cs"/>
      </a:defRPr>
    </a:lvl4pPr>
    <a:lvl5pPr marL="1828800" algn="l" rtl="0" fontAlgn="base">
      <a:lnSpc>
        <a:spcPct val="90000"/>
      </a:lnSpc>
      <a:spcBef>
        <a:spcPct val="0"/>
      </a:spcBef>
      <a:spcAft>
        <a:spcPct val="3700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66CCFF"/>
    <a:srgbClr val="33CCFF"/>
    <a:srgbClr val="0000DE"/>
    <a:srgbClr val="000099"/>
    <a:srgbClr val="0035DE"/>
    <a:srgbClr val="96969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77" autoAdjust="0"/>
    <p:restoredTop sz="93029" autoAdjust="0"/>
  </p:normalViewPr>
  <p:slideViewPr>
    <p:cSldViewPr snapToObjects="1">
      <p:cViewPr>
        <p:scale>
          <a:sx n="100" d="100"/>
          <a:sy n="100" d="100"/>
        </p:scale>
        <p:origin x="-1908" y="-198"/>
      </p:cViewPr>
      <p:guideLst>
        <p:guide orient="horz" pos="720"/>
        <p:guide pos="240"/>
      </p:guideLst>
    </p:cSldViewPr>
  </p:slideViewPr>
  <p:outlineViewPr>
    <p:cViewPr>
      <p:scale>
        <a:sx n="25" d="100"/>
        <a:sy n="25"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snapToObjects="1">
      <p:cViewPr>
        <p:scale>
          <a:sx n="75" d="100"/>
          <a:sy n="75" d="100"/>
        </p:scale>
        <p:origin x="-3252" y="-342"/>
      </p:cViewPr>
      <p:guideLst>
        <p:guide orient="horz" pos="2929"/>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466" name="Rectangle 2"/>
          <p:cNvSpPr>
            <a:spLocks noGrp="1" noChangeArrowheads="1"/>
          </p:cNvSpPr>
          <p:nvPr>
            <p:ph type="hdr" sz="quarter"/>
          </p:nvPr>
        </p:nvSpPr>
        <p:spPr bwMode="auto">
          <a:xfrm>
            <a:off x="0" y="0"/>
            <a:ext cx="3040063" cy="465138"/>
          </a:xfrm>
          <a:prstGeom prst="rect">
            <a:avLst/>
          </a:prstGeom>
          <a:noFill/>
          <a:ln w="9525">
            <a:noFill/>
            <a:miter lim="800000"/>
            <a:headEnd/>
            <a:tailEnd/>
          </a:ln>
          <a:effectLst/>
        </p:spPr>
        <p:txBody>
          <a:bodyPr vert="horz" wrap="square" lIns="92365" tIns="46182" rIns="92365" bIns="46182" numCol="1" anchor="t" anchorCtr="0" compatLnSpc="1">
            <a:prstTxWarp prst="textNoShape">
              <a:avLst/>
            </a:prstTxWarp>
          </a:bodyPr>
          <a:lstStyle>
            <a:lvl1pPr defTabSz="923925">
              <a:lnSpc>
                <a:spcPct val="100000"/>
              </a:lnSpc>
              <a:spcAft>
                <a:spcPct val="0"/>
              </a:spcAft>
              <a:defRPr sz="1200">
                <a:latin typeface="Arial" charset="0"/>
              </a:defRPr>
            </a:lvl1pPr>
          </a:lstStyle>
          <a:p>
            <a:pPr>
              <a:defRPr/>
            </a:pPr>
            <a:endParaRPr lang="en-CA"/>
          </a:p>
        </p:txBody>
      </p:sp>
      <p:sp>
        <p:nvSpPr>
          <p:cNvPr id="190467" name="Rectangle 3"/>
          <p:cNvSpPr>
            <a:spLocks noGrp="1" noChangeArrowheads="1"/>
          </p:cNvSpPr>
          <p:nvPr>
            <p:ph type="dt" sz="quarter" idx="1"/>
          </p:nvPr>
        </p:nvSpPr>
        <p:spPr bwMode="auto">
          <a:xfrm>
            <a:off x="3968750" y="0"/>
            <a:ext cx="3040063" cy="465138"/>
          </a:xfrm>
          <a:prstGeom prst="rect">
            <a:avLst/>
          </a:prstGeom>
          <a:noFill/>
          <a:ln w="9525">
            <a:noFill/>
            <a:miter lim="800000"/>
            <a:headEnd/>
            <a:tailEnd/>
          </a:ln>
          <a:effectLst/>
        </p:spPr>
        <p:txBody>
          <a:bodyPr vert="horz" wrap="square" lIns="92365" tIns="46182" rIns="92365" bIns="46182" numCol="1" anchor="t" anchorCtr="0" compatLnSpc="1">
            <a:prstTxWarp prst="textNoShape">
              <a:avLst/>
            </a:prstTxWarp>
          </a:bodyPr>
          <a:lstStyle>
            <a:lvl1pPr algn="r" defTabSz="923925">
              <a:lnSpc>
                <a:spcPct val="100000"/>
              </a:lnSpc>
              <a:spcAft>
                <a:spcPct val="0"/>
              </a:spcAft>
              <a:defRPr sz="1200">
                <a:latin typeface="Arial" charset="0"/>
              </a:defRPr>
            </a:lvl1pPr>
          </a:lstStyle>
          <a:p>
            <a:pPr>
              <a:defRPr/>
            </a:pPr>
            <a:endParaRPr lang="en-CA"/>
          </a:p>
        </p:txBody>
      </p:sp>
      <p:sp>
        <p:nvSpPr>
          <p:cNvPr id="190468" name="Rectangle 4"/>
          <p:cNvSpPr>
            <a:spLocks noGrp="1" noChangeArrowheads="1"/>
          </p:cNvSpPr>
          <p:nvPr>
            <p:ph type="ftr" sz="quarter" idx="2"/>
          </p:nvPr>
        </p:nvSpPr>
        <p:spPr bwMode="auto">
          <a:xfrm>
            <a:off x="0" y="8829675"/>
            <a:ext cx="3040063" cy="465138"/>
          </a:xfrm>
          <a:prstGeom prst="rect">
            <a:avLst/>
          </a:prstGeom>
          <a:noFill/>
          <a:ln w="9525">
            <a:noFill/>
            <a:miter lim="800000"/>
            <a:headEnd/>
            <a:tailEnd/>
          </a:ln>
          <a:effectLst/>
        </p:spPr>
        <p:txBody>
          <a:bodyPr vert="horz" wrap="square" lIns="92365" tIns="46182" rIns="92365" bIns="46182" numCol="1" anchor="b" anchorCtr="0" compatLnSpc="1">
            <a:prstTxWarp prst="textNoShape">
              <a:avLst/>
            </a:prstTxWarp>
          </a:bodyPr>
          <a:lstStyle>
            <a:lvl1pPr defTabSz="923925">
              <a:lnSpc>
                <a:spcPct val="100000"/>
              </a:lnSpc>
              <a:spcAft>
                <a:spcPct val="0"/>
              </a:spcAft>
              <a:defRPr sz="1200">
                <a:latin typeface="Arial" charset="0"/>
              </a:defRPr>
            </a:lvl1pPr>
          </a:lstStyle>
          <a:p>
            <a:pPr>
              <a:defRPr/>
            </a:pPr>
            <a:endParaRPr lang="en-CA"/>
          </a:p>
        </p:txBody>
      </p:sp>
      <p:sp>
        <p:nvSpPr>
          <p:cNvPr id="190469" name="Rectangle 5"/>
          <p:cNvSpPr>
            <a:spLocks noGrp="1" noChangeArrowheads="1"/>
          </p:cNvSpPr>
          <p:nvPr>
            <p:ph type="sldNum" sz="quarter" idx="3"/>
          </p:nvPr>
        </p:nvSpPr>
        <p:spPr bwMode="auto">
          <a:xfrm>
            <a:off x="3968750" y="8829675"/>
            <a:ext cx="3040063" cy="465138"/>
          </a:xfrm>
          <a:prstGeom prst="rect">
            <a:avLst/>
          </a:prstGeom>
          <a:noFill/>
          <a:ln w="9525">
            <a:noFill/>
            <a:miter lim="800000"/>
            <a:headEnd/>
            <a:tailEnd/>
          </a:ln>
          <a:effectLst/>
        </p:spPr>
        <p:txBody>
          <a:bodyPr vert="horz" wrap="square" lIns="92365" tIns="46182" rIns="92365" bIns="46182" numCol="1" anchor="b" anchorCtr="0" compatLnSpc="1">
            <a:prstTxWarp prst="textNoShape">
              <a:avLst/>
            </a:prstTxWarp>
          </a:bodyPr>
          <a:lstStyle>
            <a:lvl1pPr algn="r" defTabSz="923925">
              <a:lnSpc>
                <a:spcPct val="100000"/>
              </a:lnSpc>
              <a:spcAft>
                <a:spcPct val="0"/>
              </a:spcAft>
              <a:defRPr sz="1200">
                <a:latin typeface="Arial" charset="0"/>
              </a:defRPr>
            </a:lvl1pPr>
          </a:lstStyle>
          <a:p>
            <a:pPr>
              <a:defRPr/>
            </a:pPr>
            <a:fld id="{2B19D8C8-5948-455E-A605-1EA89F85FCA0}" type="slidenum">
              <a:rPr lang="en-CA"/>
              <a:pPr>
                <a:defRPr/>
              </a:pPr>
              <a:t>‹N°›</a:t>
            </a:fld>
            <a:endParaRPr lang="en-CA"/>
          </a:p>
        </p:txBody>
      </p:sp>
    </p:spTree>
    <p:extLst>
      <p:ext uri="{BB962C8B-B14F-4D97-AF65-F5344CB8AC3E}">
        <p14:creationId xmlns:p14="http://schemas.microsoft.com/office/powerpoint/2010/main" val="547254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40063" cy="465138"/>
          </a:xfrm>
          <a:prstGeom prst="rect">
            <a:avLst/>
          </a:prstGeom>
          <a:noFill/>
          <a:ln w="9525">
            <a:noFill/>
            <a:miter lim="800000"/>
            <a:headEnd/>
            <a:tailEnd/>
          </a:ln>
          <a:effectLst/>
        </p:spPr>
        <p:txBody>
          <a:bodyPr vert="horz" wrap="square" lIns="92365" tIns="46182" rIns="92365" bIns="46182" numCol="1" anchor="t" anchorCtr="0" compatLnSpc="1">
            <a:prstTxWarp prst="textNoShape">
              <a:avLst/>
            </a:prstTxWarp>
          </a:bodyPr>
          <a:lstStyle>
            <a:lvl1pPr defTabSz="923925">
              <a:lnSpc>
                <a:spcPct val="100000"/>
              </a:lnSpc>
              <a:spcAft>
                <a:spcPct val="0"/>
              </a:spcAft>
              <a:defRPr sz="1200">
                <a:latin typeface="Arial" charset="0"/>
              </a:defRPr>
            </a:lvl1pPr>
          </a:lstStyle>
          <a:p>
            <a:pPr>
              <a:defRPr/>
            </a:pPr>
            <a:endParaRPr lang="en-CA"/>
          </a:p>
        </p:txBody>
      </p:sp>
      <p:sp>
        <p:nvSpPr>
          <p:cNvPr id="3075" name="Rectangle 3"/>
          <p:cNvSpPr>
            <a:spLocks noGrp="1" noChangeArrowheads="1"/>
          </p:cNvSpPr>
          <p:nvPr>
            <p:ph type="dt" idx="1"/>
          </p:nvPr>
        </p:nvSpPr>
        <p:spPr bwMode="auto">
          <a:xfrm>
            <a:off x="3968750" y="0"/>
            <a:ext cx="3040063" cy="465138"/>
          </a:xfrm>
          <a:prstGeom prst="rect">
            <a:avLst/>
          </a:prstGeom>
          <a:noFill/>
          <a:ln w="9525">
            <a:noFill/>
            <a:miter lim="800000"/>
            <a:headEnd/>
            <a:tailEnd/>
          </a:ln>
          <a:effectLst/>
        </p:spPr>
        <p:txBody>
          <a:bodyPr vert="horz" wrap="square" lIns="92365" tIns="46182" rIns="92365" bIns="46182" numCol="1" anchor="t" anchorCtr="0" compatLnSpc="1">
            <a:prstTxWarp prst="textNoShape">
              <a:avLst/>
            </a:prstTxWarp>
          </a:bodyPr>
          <a:lstStyle>
            <a:lvl1pPr algn="r" defTabSz="923925">
              <a:lnSpc>
                <a:spcPct val="100000"/>
              </a:lnSpc>
              <a:spcAft>
                <a:spcPct val="0"/>
              </a:spcAft>
              <a:defRPr sz="1200">
                <a:latin typeface="Arial" charset="0"/>
              </a:defRPr>
            </a:lvl1pPr>
          </a:lstStyle>
          <a:p>
            <a:pPr>
              <a:defRPr/>
            </a:pPr>
            <a:endParaRPr lang="en-CA"/>
          </a:p>
        </p:txBody>
      </p:sp>
      <p:sp>
        <p:nvSpPr>
          <p:cNvPr id="51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2365" tIns="46182" rIns="92365" bIns="46182"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3078" name="Rectangle 6"/>
          <p:cNvSpPr>
            <a:spLocks noGrp="1" noChangeArrowheads="1"/>
          </p:cNvSpPr>
          <p:nvPr>
            <p:ph type="ftr" sz="quarter" idx="4"/>
          </p:nvPr>
        </p:nvSpPr>
        <p:spPr bwMode="auto">
          <a:xfrm>
            <a:off x="0" y="8829675"/>
            <a:ext cx="3040063" cy="465138"/>
          </a:xfrm>
          <a:prstGeom prst="rect">
            <a:avLst/>
          </a:prstGeom>
          <a:noFill/>
          <a:ln w="9525">
            <a:noFill/>
            <a:miter lim="800000"/>
            <a:headEnd/>
            <a:tailEnd/>
          </a:ln>
          <a:effectLst/>
        </p:spPr>
        <p:txBody>
          <a:bodyPr vert="horz" wrap="square" lIns="92365" tIns="46182" rIns="92365" bIns="46182" numCol="1" anchor="b" anchorCtr="0" compatLnSpc="1">
            <a:prstTxWarp prst="textNoShape">
              <a:avLst/>
            </a:prstTxWarp>
          </a:bodyPr>
          <a:lstStyle>
            <a:lvl1pPr defTabSz="923925">
              <a:lnSpc>
                <a:spcPct val="100000"/>
              </a:lnSpc>
              <a:spcAft>
                <a:spcPct val="0"/>
              </a:spcAft>
              <a:defRPr sz="1200">
                <a:latin typeface="Arial" charset="0"/>
              </a:defRPr>
            </a:lvl1pPr>
          </a:lstStyle>
          <a:p>
            <a:pPr>
              <a:defRPr/>
            </a:pPr>
            <a:endParaRPr lang="en-CA"/>
          </a:p>
        </p:txBody>
      </p:sp>
      <p:sp>
        <p:nvSpPr>
          <p:cNvPr id="3079" name="Rectangle 7"/>
          <p:cNvSpPr>
            <a:spLocks noGrp="1" noChangeArrowheads="1"/>
          </p:cNvSpPr>
          <p:nvPr>
            <p:ph type="sldNum" sz="quarter" idx="5"/>
          </p:nvPr>
        </p:nvSpPr>
        <p:spPr bwMode="auto">
          <a:xfrm>
            <a:off x="3968750" y="8829675"/>
            <a:ext cx="3040063" cy="465138"/>
          </a:xfrm>
          <a:prstGeom prst="rect">
            <a:avLst/>
          </a:prstGeom>
          <a:noFill/>
          <a:ln w="9525">
            <a:noFill/>
            <a:miter lim="800000"/>
            <a:headEnd/>
            <a:tailEnd/>
          </a:ln>
          <a:effectLst/>
        </p:spPr>
        <p:txBody>
          <a:bodyPr vert="horz" wrap="square" lIns="92365" tIns="46182" rIns="92365" bIns="46182" numCol="1" anchor="b" anchorCtr="0" compatLnSpc="1">
            <a:prstTxWarp prst="textNoShape">
              <a:avLst/>
            </a:prstTxWarp>
          </a:bodyPr>
          <a:lstStyle>
            <a:lvl1pPr algn="r" defTabSz="923925">
              <a:lnSpc>
                <a:spcPct val="100000"/>
              </a:lnSpc>
              <a:spcAft>
                <a:spcPct val="0"/>
              </a:spcAft>
              <a:defRPr sz="1200">
                <a:latin typeface="Arial" charset="0"/>
              </a:defRPr>
            </a:lvl1pPr>
          </a:lstStyle>
          <a:p>
            <a:pPr>
              <a:defRPr/>
            </a:pPr>
            <a:fld id="{FE284EBD-CBB1-4A99-ABB1-E39FD7904359}" type="slidenum">
              <a:rPr lang="en-CA"/>
              <a:pPr>
                <a:defRPr/>
              </a:pPr>
              <a:t>‹N°›</a:t>
            </a:fld>
            <a:endParaRPr lang="en-CA"/>
          </a:p>
        </p:txBody>
      </p:sp>
    </p:spTree>
    <p:extLst>
      <p:ext uri="{BB962C8B-B14F-4D97-AF65-F5344CB8AC3E}">
        <p14:creationId xmlns:p14="http://schemas.microsoft.com/office/powerpoint/2010/main" val="21627233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Verdana" pitchFamily="34" charset="0"/>
              </a:defRPr>
            </a:lvl1pPr>
            <a:lvl2pPr marL="742950" indent="-285750" defTabSz="923925" eaLnBrk="0" hangingPunct="0">
              <a:defRPr>
                <a:solidFill>
                  <a:schemeClr val="tx1"/>
                </a:solidFill>
                <a:latin typeface="Verdana" pitchFamily="34" charset="0"/>
              </a:defRPr>
            </a:lvl2pPr>
            <a:lvl3pPr marL="1143000" indent="-228600" defTabSz="923925" eaLnBrk="0" hangingPunct="0">
              <a:defRPr>
                <a:solidFill>
                  <a:schemeClr val="tx1"/>
                </a:solidFill>
                <a:latin typeface="Verdana" pitchFamily="34" charset="0"/>
              </a:defRPr>
            </a:lvl3pPr>
            <a:lvl4pPr marL="1600200" indent="-228600" defTabSz="923925" eaLnBrk="0" hangingPunct="0">
              <a:defRPr>
                <a:solidFill>
                  <a:schemeClr val="tx1"/>
                </a:solidFill>
                <a:latin typeface="Verdana" pitchFamily="34" charset="0"/>
              </a:defRPr>
            </a:lvl4pPr>
            <a:lvl5pPr marL="2057400" indent="-228600" defTabSz="923925" eaLnBrk="0" hangingPunct="0">
              <a:defRPr>
                <a:solidFill>
                  <a:schemeClr val="tx1"/>
                </a:solidFill>
                <a:latin typeface="Verdana" pitchFamily="34" charset="0"/>
              </a:defRPr>
            </a:lvl5pPr>
            <a:lvl6pPr marL="2514600" indent="-228600" defTabSz="923925" eaLnBrk="0" fontAlgn="base" hangingPunct="0">
              <a:lnSpc>
                <a:spcPct val="90000"/>
              </a:lnSpc>
              <a:spcBef>
                <a:spcPct val="0"/>
              </a:spcBef>
              <a:spcAft>
                <a:spcPct val="37000"/>
              </a:spcAft>
              <a:defRPr>
                <a:solidFill>
                  <a:schemeClr val="tx1"/>
                </a:solidFill>
                <a:latin typeface="Verdana" pitchFamily="34" charset="0"/>
              </a:defRPr>
            </a:lvl6pPr>
            <a:lvl7pPr marL="2971800" indent="-228600" defTabSz="923925" eaLnBrk="0" fontAlgn="base" hangingPunct="0">
              <a:lnSpc>
                <a:spcPct val="90000"/>
              </a:lnSpc>
              <a:spcBef>
                <a:spcPct val="0"/>
              </a:spcBef>
              <a:spcAft>
                <a:spcPct val="37000"/>
              </a:spcAft>
              <a:defRPr>
                <a:solidFill>
                  <a:schemeClr val="tx1"/>
                </a:solidFill>
                <a:latin typeface="Verdana" pitchFamily="34" charset="0"/>
              </a:defRPr>
            </a:lvl7pPr>
            <a:lvl8pPr marL="3429000" indent="-228600" defTabSz="923925" eaLnBrk="0" fontAlgn="base" hangingPunct="0">
              <a:lnSpc>
                <a:spcPct val="90000"/>
              </a:lnSpc>
              <a:spcBef>
                <a:spcPct val="0"/>
              </a:spcBef>
              <a:spcAft>
                <a:spcPct val="37000"/>
              </a:spcAft>
              <a:defRPr>
                <a:solidFill>
                  <a:schemeClr val="tx1"/>
                </a:solidFill>
                <a:latin typeface="Verdana" pitchFamily="34" charset="0"/>
              </a:defRPr>
            </a:lvl8pPr>
            <a:lvl9pPr marL="3886200" indent="-228600" defTabSz="923925" eaLnBrk="0" fontAlgn="base" hangingPunct="0">
              <a:lnSpc>
                <a:spcPct val="90000"/>
              </a:lnSpc>
              <a:spcBef>
                <a:spcPct val="0"/>
              </a:spcBef>
              <a:spcAft>
                <a:spcPct val="37000"/>
              </a:spcAft>
              <a:defRPr>
                <a:solidFill>
                  <a:schemeClr val="tx1"/>
                </a:solidFill>
                <a:latin typeface="Verdana" pitchFamily="34" charset="0"/>
              </a:defRPr>
            </a:lvl9pPr>
          </a:lstStyle>
          <a:p>
            <a:pPr eaLnBrk="1" hangingPunct="1"/>
            <a:fld id="{124F3551-6772-4ED3-AD12-7448C81BF950}" type="slidenum">
              <a:rPr lang="en-CA" altLang="en-US" smtClean="0">
                <a:latin typeface="Arial" charset="0"/>
              </a:rPr>
              <a:pPr eaLnBrk="1" hangingPunct="1"/>
              <a:t>1</a:t>
            </a:fld>
            <a:endParaRPr lang="en-CA" altLang="en-US" smtClean="0">
              <a:latin typeface="Arial"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FE284EBD-CBB1-4A99-ABB1-E39FD7904359}" type="slidenum">
              <a:rPr lang="en-CA" smtClean="0"/>
              <a:pPr>
                <a:defRPr/>
              </a:pPr>
              <a:t>10</a:t>
            </a:fld>
            <a:endParaRPr lang="en-CA"/>
          </a:p>
        </p:txBody>
      </p:sp>
    </p:spTree>
    <p:extLst>
      <p:ext uri="{BB962C8B-B14F-4D97-AF65-F5344CB8AC3E}">
        <p14:creationId xmlns:p14="http://schemas.microsoft.com/office/powerpoint/2010/main" val="2701217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FE284EBD-CBB1-4A99-ABB1-E39FD7904359}" type="slidenum">
              <a:rPr lang="en-CA" smtClean="0"/>
              <a:pPr>
                <a:defRPr/>
              </a:pPr>
              <a:t>11</a:t>
            </a:fld>
            <a:endParaRPr lang="en-CA"/>
          </a:p>
        </p:txBody>
      </p:sp>
    </p:spTree>
    <p:extLst>
      <p:ext uri="{BB962C8B-B14F-4D97-AF65-F5344CB8AC3E}">
        <p14:creationId xmlns:p14="http://schemas.microsoft.com/office/powerpoint/2010/main" val="2701217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FE284EBD-CBB1-4A99-ABB1-E39FD7904359}" type="slidenum">
              <a:rPr lang="en-CA" smtClean="0"/>
              <a:pPr>
                <a:defRPr/>
              </a:pPr>
              <a:t>12</a:t>
            </a:fld>
            <a:endParaRPr lang="en-CA"/>
          </a:p>
        </p:txBody>
      </p:sp>
    </p:spTree>
    <p:extLst>
      <p:ext uri="{BB962C8B-B14F-4D97-AF65-F5344CB8AC3E}">
        <p14:creationId xmlns:p14="http://schemas.microsoft.com/office/powerpoint/2010/main" val="270121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FE284EBD-CBB1-4A99-ABB1-E39FD7904359}" type="slidenum">
              <a:rPr lang="en-CA" smtClean="0"/>
              <a:pPr>
                <a:defRPr/>
              </a:pPr>
              <a:t>2</a:t>
            </a:fld>
            <a:endParaRPr lang="en-CA"/>
          </a:p>
        </p:txBody>
      </p:sp>
    </p:spTree>
    <p:extLst>
      <p:ext uri="{BB962C8B-B14F-4D97-AF65-F5344CB8AC3E}">
        <p14:creationId xmlns:p14="http://schemas.microsoft.com/office/powerpoint/2010/main" val="270121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FE284EBD-CBB1-4A99-ABB1-E39FD7904359}" type="slidenum">
              <a:rPr lang="en-CA" smtClean="0"/>
              <a:pPr>
                <a:defRPr/>
              </a:pPr>
              <a:t>3</a:t>
            </a:fld>
            <a:endParaRPr lang="en-CA"/>
          </a:p>
        </p:txBody>
      </p:sp>
    </p:spTree>
    <p:extLst>
      <p:ext uri="{BB962C8B-B14F-4D97-AF65-F5344CB8AC3E}">
        <p14:creationId xmlns:p14="http://schemas.microsoft.com/office/powerpoint/2010/main" val="270121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FE284EBD-CBB1-4A99-ABB1-E39FD7904359}" type="slidenum">
              <a:rPr lang="en-CA" smtClean="0"/>
              <a:pPr>
                <a:defRPr/>
              </a:pPr>
              <a:t>4</a:t>
            </a:fld>
            <a:endParaRPr lang="en-CA"/>
          </a:p>
        </p:txBody>
      </p:sp>
    </p:spTree>
    <p:extLst>
      <p:ext uri="{BB962C8B-B14F-4D97-AF65-F5344CB8AC3E}">
        <p14:creationId xmlns:p14="http://schemas.microsoft.com/office/powerpoint/2010/main" val="270121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FE284EBD-CBB1-4A99-ABB1-E39FD7904359}" type="slidenum">
              <a:rPr lang="en-CA" smtClean="0"/>
              <a:pPr>
                <a:defRPr/>
              </a:pPr>
              <a:t>5</a:t>
            </a:fld>
            <a:endParaRPr lang="en-CA"/>
          </a:p>
        </p:txBody>
      </p:sp>
    </p:spTree>
    <p:extLst>
      <p:ext uri="{BB962C8B-B14F-4D97-AF65-F5344CB8AC3E}">
        <p14:creationId xmlns:p14="http://schemas.microsoft.com/office/powerpoint/2010/main" val="2701217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FE284EBD-CBB1-4A99-ABB1-E39FD7904359}" type="slidenum">
              <a:rPr lang="en-CA" smtClean="0"/>
              <a:pPr>
                <a:defRPr/>
              </a:pPr>
              <a:t>6</a:t>
            </a:fld>
            <a:endParaRPr lang="en-CA"/>
          </a:p>
        </p:txBody>
      </p:sp>
    </p:spTree>
    <p:extLst>
      <p:ext uri="{BB962C8B-B14F-4D97-AF65-F5344CB8AC3E}">
        <p14:creationId xmlns:p14="http://schemas.microsoft.com/office/powerpoint/2010/main" val="2701217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FE284EBD-CBB1-4A99-ABB1-E39FD7904359}" type="slidenum">
              <a:rPr lang="en-CA" smtClean="0"/>
              <a:pPr>
                <a:defRPr/>
              </a:pPr>
              <a:t>7</a:t>
            </a:fld>
            <a:endParaRPr lang="en-CA"/>
          </a:p>
        </p:txBody>
      </p:sp>
    </p:spTree>
    <p:extLst>
      <p:ext uri="{BB962C8B-B14F-4D97-AF65-F5344CB8AC3E}">
        <p14:creationId xmlns:p14="http://schemas.microsoft.com/office/powerpoint/2010/main" val="2701217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FE284EBD-CBB1-4A99-ABB1-E39FD7904359}" type="slidenum">
              <a:rPr lang="en-CA" smtClean="0"/>
              <a:pPr>
                <a:defRPr/>
              </a:pPr>
              <a:t>8</a:t>
            </a:fld>
            <a:endParaRPr lang="en-CA"/>
          </a:p>
        </p:txBody>
      </p:sp>
    </p:spTree>
    <p:extLst>
      <p:ext uri="{BB962C8B-B14F-4D97-AF65-F5344CB8AC3E}">
        <p14:creationId xmlns:p14="http://schemas.microsoft.com/office/powerpoint/2010/main" val="2701217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FE284EBD-CBB1-4A99-ABB1-E39FD7904359}" type="slidenum">
              <a:rPr lang="en-CA" smtClean="0"/>
              <a:pPr>
                <a:defRPr/>
              </a:pPr>
              <a:t>9</a:t>
            </a:fld>
            <a:endParaRPr lang="en-CA"/>
          </a:p>
        </p:txBody>
      </p:sp>
    </p:spTree>
    <p:extLst>
      <p:ext uri="{BB962C8B-B14F-4D97-AF65-F5344CB8AC3E}">
        <p14:creationId xmlns:p14="http://schemas.microsoft.com/office/powerpoint/2010/main" val="27012173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29" name="Picture 5" descr="\\creative\media$\GRAPHICS 2016\Corporate Branding and Templates\Ressources\PNG\inac-word-template-side-text-element-eng.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74152" y="247498"/>
            <a:ext cx="1419606" cy="804443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creative\media$\GRAPHICS 2016\Corporate Branding and Templates\Templates - Powerpoint\Resources\Corporate-Look-FLAT-Photo-montage--Backgrounder.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104851" y="0"/>
            <a:ext cx="2655026" cy="68580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5" descr="logo_canada-wordmark_col"/>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8122920" y="6529217"/>
            <a:ext cx="929640" cy="23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descr="C:\Users\girouxa\Desktop\AANC-INAC FIP 2015\READY AANC-INAC LOGOS 2015\PNG\INAC-AANC-FIP-colour-reg.png"/>
          <p:cNvPicPr>
            <a:picLocks noChangeAspect="1" noChangeArrowheads="1"/>
          </p:cNvPicPr>
          <p:nvPr userDrawn="1"/>
        </p:nvPicPr>
        <p:blipFill>
          <a:blip r:embed="rId5" cstate="print"/>
          <a:srcRect/>
          <a:stretch>
            <a:fillRect/>
          </a:stretch>
        </p:blipFill>
        <p:spPr bwMode="auto">
          <a:xfrm>
            <a:off x="133350" y="152400"/>
            <a:ext cx="2419507" cy="190196"/>
          </a:xfrm>
          <a:prstGeom prst="rect">
            <a:avLst/>
          </a:prstGeom>
          <a:noFill/>
        </p:spPr>
      </p:pic>
      <p:pic>
        <p:nvPicPr>
          <p:cNvPr id="2" name="Picture 2" descr="S:\GRAPHICS 2016\Corporate Branding and Templates\Corporate Branding - Icons\PNG\INAC-Icons-Corporate-lowres.png"/>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33350" y="6529217"/>
            <a:ext cx="1370012" cy="328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076257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xfrm>
            <a:off x="8382000" y="6510528"/>
            <a:ext cx="762000" cy="304800"/>
          </a:xfrm>
          <a:prstGeom prst="rect">
            <a:avLst/>
          </a:prstGeom>
          <a:ln/>
        </p:spPr>
        <p:txBody>
          <a:bodyPr/>
          <a:lstStyle>
            <a:lvl1pPr algn="ctr">
              <a:defRPr/>
            </a:lvl1pPr>
          </a:lstStyle>
          <a:p>
            <a:pPr>
              <a:defRPr/>
            </a:pPr>
            <a:fld id="{E00B6E52-F07A-44C8-B7AE-D6EEC3D50429}" type="slidenum">
              <a:rPr lang="en-CA" smtClean="0"/>
              <a:pPr>
                <a:defRPr/>
              </a:pPr>
              <a:t>‹N°›</a:t>
            </a:fld>
            <a:endParaRPr lang="en-CA" dirty="0"/>
          </a:p>
        </p:txBody>
      </p:sp>
    </p:spTree>
    <p:extLst>
      <p:ext uri="{BB962C8B-B14F-4D97-AF65-F5344CB8AC3E}">
        <p14:creationId xmlns:p14="http://schemas.microsoft.com/office/powerpoint/2010/main" val="327093076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68300" y="1308100"/>
            <a:ext cx="3822700" cy="494030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407408" y="1308101"/>
            <a:ext cx="3822192" cy="494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8"/>
          <p:cNvSpPr>
            <a:spLocks noGrp="1" noChangeArrowheads="1"/>
          </p:cNvSpPr>
          <p:nvPr>
            <p:ph type="sldNum" sz="quarter" idx="10"/>
          </p:nvPr>
        </p:nvSpPr>
        <p:spPr>
          <a:xfrm>
            <a:off x="8382000" y="6510528"/>
            <a:ext cx="762000" cy="304800"/>
          </a:xfrm>
          <a:prstGeom prst="rect">
            <a:avLst/>
          </a:prstGeom>
          <a:ln/>
        </p:spPr>
        <p:txBody>
          <a:bodyPr/>
          <a:lstStyle>
            <a:lvl1pPr algn="ctr">
              <a:defRPr/>
            </a:lvl1pPr>
          </a:lstStyle>
          <a:p>
            <a:pPr>
              <a:defRPr/>
            </a:pPr>
            <a:fld id="{E00B6E52-F07A-44C8-B7AE-D6EEC3D50429}" type="slidenum">
              <a:rPr lang="en-CA" smtClean="0"/>
              <a:pPr>
                <a:defRPr/>
              </a:pPr>
              <a:t>‹N°›</a:t>
            </a:fld>
            <a:endParaRPr lang="en-CA" dirty="0"/>
          </a:p>
        </p:txBody>
      </p:sp>
    </p:spTree>
    <p:extLst>
      <p:ext uri="{BB962C8B-B14F-4D97-AF65-F5344CB8AC3E}">
        <p14:creationId xmlns:p14="http://schemas.microsoft.com/office/powerpoint/2010/main" val="145881013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8"/>
          <p:cNvSpPr>
            <a:spLocks noGrp="1" noChangeArrowheads="1"/>
          </p:cNvSpPr>
          <p:nvPr>
            <p:ph type="sldNum" sz="quarter" idx="10"/>
          </p:nvPr>
        </p:nvSpPr>
        <p:spPr>
          <a:xfrm>
            <a:off x="8382000" y="6510528"/>
            <a:ext cx="762000" cy="304800"/>
          </a:xfrm>
          <a:prstGeom prst="rect">
            <a:avLst/>
          </a:prstGeom>
          <a:ln/>
        </p:spPr>
        <p:txBody>
          <a:bodyPr/>
          <a:lstStyle>
            <a:lvl1pPr algn="ctr">
              <a:defRPr/>
            </a:lvl1pPr>
          </a:lstStyle>
          <a:p>
            <a:pPr>
              <a:defRPr/>
            </a:pPr>
            <a:fld id="{E00B6E52-F07A-44C8-B7AE-D6EEC3D50429}" type="slidenum">
              <a:rPr lang="en-CA" smtClean="0"/>
              <a:pPr>
                <a:defRPr/>
              </a:pPr>
              <a:t>‹N°›</a:t>
            </a:fld>
            <a:endParaRPr lang="en-CA" dirty="0"/>
          </a:p>
        </p:txBody>
      </p:sp>
    </p:spTree>
    <p:extLst>
      <p:ext uri="{BB962C8B-B14F-4D97-AF65-F5344CB8AC3E}">
        <p14:creationId xmlns:p14="http://schemas.microsoft.com/office/powerpoint/2010/main" val="407505927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pPr>
              <a:defRPr/>
            </a:pPr>
            <a:fld id="{E00B6E52-F07A-44C8-B7AE-D6EEC3D50429}" type="slidenum">
              <a:rPr lang="en-CA" smtClean="0"/>
              <a:pPr>
                <a:defRPr/>
              </a:pPr>
              <a:t>‹N°›</a:t>
            </a:fld>
            <a:endParaRPr lang="en-CA" dirty="0"/>
          </a:p>
        </p:txBody>
      </p:sp>
    </p:spTree>
    <p:extLst>
      <p:ext uri="{BB962C8B-B14F-4D97-AF65-F5344CB8AC3E}">
        <p14:creationId xmlns:p14="http://schemas.microsoft.com/office/powerpoint/2010/main" val="1924536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85800"/>
            <a:ext cx="4730750" cy="5562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91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Rectangle 8"/>
          <p:cNvSpPr>
            <a:spLocks noGrp="1" noChangeArrowheads="1"/>
          </p:cNvSpPr>
          <p:nvPr>
            <p:ph type="sldNum" sz="quarter" idx="10"/>
          </p:nvPr>
        </p:nvSpPr>
        <p:spPr>
          <a:xfrm>
            <a:off x="8382000" y="6510528"/>
            <a:ext cx="762000" cy="304800"/>
          </a:xfrm>
          <a:prstGeom prst="rect">
            <a:avLst/>
          </a:prstGeom>
          <a:ln/>
        </p:spPr>
        <p:txBody>
          <a:bodyPr/>
          <a:lstStyle>
            <a:lvl1pPr algn="ctr">
              <a:defRPr/>
            </a:lvl1pPr>
          </a:lstStyle>
          <a:p>
            <a:pPr>
              <a:defRPr/>
            </a:pPr>
            <a:fld id="{E00B6E52-F07A-44C8-B7AE-D6EEC3D50429}" type="slidenum">
              <a:rPr lang="en-CA" smtClean="0"/>
              <a:pPr>
                <a:defRPr/>
              </a:pPr>
              <a:t>‹N°›</a:t>
            </a:fld>
            <a:endParaRPr lang="en-CA" dirty="0"/>
          </a:p>
        </p:txBody>
      </p:sp>
    </p:spTree>
    <p:extLst>
      <p:ext uri="{BB962C8B-B14F-4D97-AF65-F5344CB8AC3E}">
        <p14:creationId xmlns:p14="http://schemas.microsoft.com/office/powerpoint/2010/main" val="22338994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Rectangle 8"/>
          <p:cNvSpPr>
            <a:spLocks noGrp="1" noChangeArrowheads="1"/>
          </p:cNvSpPr>
          <p:nvPr>
            <p:ph type="sldNum" sz="quarter" idx="10"/>
          </p:nvPr>
        </p:nvSpPr>
        <p:spPr>
          <a:xfrm>
            <a:off x="8382000" y="6510528"/>
            <a:ext cx="762000" cy="304800"/>
          </a:xfrm>
          <a:prstGeom prst="rect">
            <a:avLst/>
          </a:prstGeom>
          <a:ln/>
        </p:spPr>
        <p:txBody>
          <a:bodyPr/>
          <a:lstStyle>
            <a:lvl1pPr algn="ctr">
              <a:defRPr/>
            </a:lvl1pPr>
          </a:lstStyle>
          <a:p>
            <a:pPr>
              <a:defRPr/>
            </a:pPr>
            <a:fld id="{E00B6E52-F07A-44C8-B7AE-D6EEC3D50429}" type="slidenum">
              <a:rPr lang="en-CA" smtClean="0"/>
              <a:pPr>
                <a:defRPr/>
              </a:pPr>
              <a:t>‹N°›</a:t>
            </a:fld>
            <a:endParaRPr lang="en-CA" dirty="0"/>
          </a:p>
        </p:txBody>
      </p:sp>
    </p:spTree>
    <p:extLst>
      <p:ext uri="{BB962C8B-B14F-4D97-AF65-F5344CB8AC3E}">
        <p14:creationId xmlns:p14="http://schemas.microsoft.com/office/powerpoint/2010/main" val="180763502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1" name="Picture 5" descr="\\creative\media$\GRAPHICS 2016\Corporate Branding and Templates\Ressources\PNG\inac-word-template-side-text-element-eng.png"/>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8074152" y="247498"/>
            <a:ext cx="1419606" cy="8044434"/>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381000" y="838200"/>
            <a:ext cx="7848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dirty="0" smtClean="0"/>
              <a:t>Insert section title</a:t>
            </a:r>
          </a:p>
        </p:txBody>
      </p:sp>
      <p:sp>
        <p:nvSpPr>
          <p:cNvPr id="1027" name="Rectangle 3"/>
          <p:cNvSpPr>
            <a:spLocks noGrp="1" noChangeArrowheads="1"/>
          </p:cNvSpPr>
          <p:nvPr>
            <p:ph type="body" idx="1"/>
          </p:nvPr>
        </p:nvSpPr>
        <p:spPr bwMode="auto">
          <a:xfrm>
            <a:off x="368300" y="1308100"/>
            <a:ext cx="7861300" cy="500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smtClean="0"/>
              <a:t>Click to edit master text styles</a:t>
            </a:r>
          </a:p>
          <a:p>
            <a:pPr lvl="1"/>
            <a:r>
              <a:rPr lang="en-CA" altLang="en-GB" smtClean="0"/>
              <a:t>Second level</a:t>
            </a:r>
          </a:p>
          <a:p>
            <a:pPr lvl="2"/>
            <a:r>
              <a:rPr lang="en-CA" altLang="en-GB" smtClean="0"/>
              <a:t>Third level</a:t>
            </a:r>
          </a:p>
          <a:p>
            <a:pPr lvl="3"/>
            <a:r>
              <a:rPr lang="en-CA" altLang="en-GB" smtClean="0"/>
              <a:t>Fourth level</a:t>
            </a:r>
          </a:p>
        </p:txBody>
      </p:sp>
      <p:pic>
        <p:nvPicPr>
          <p:cNvPr id="8" name="Picture 3" descr="C:\Users\girouxa\Desktop\AANC-INAC FIP 2015\READY AANC-INAC LOGOS 2015\PNG\INAC-AANC-FIP-colour-reg.png"/>
          <p:cNvPicPr>
            <a:picLocks noChangeAspect="1" noChangeArrowheads="1"/>
          </p:cNvPicPr>
          <p:nvPr userDrawn="1"/>
        </p:nvPicPr>
        <p:blipFill>
          <a:blip r:embed="rId10" cstate="print"/>
          <a:srcRect/>
          <a:stretch>
            <a:fillRect/>
          </a:stretch>
        </p:blipFill>
        <p:spPr bwMode="auto">
          <a:xfrm>
            <a:off x="133350" y="152400"/>
            <a:ext cx="2419507" cy="190196"/>
          </a:xfrm>
          <a:prstGeom prst="rect">
            <a:avLst/>
          </a:prstGeom>
          <a:noFill/>
        </p:spPr>
      </p:pic>
      <p:pic>
        <p:nvPicPr>
          <p:cNvPr id="9" name="Picture 2" descr="S:\GRAPHICS 2016\Corporate Branding and Templates\Corporate Branding - Icons\PNG\INAC-Icons-Corporate-lowres.png"/>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133350" y="6529217"/>
            <a:ext cx="1370012" cy="328783"/>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8"/>
          <p:cNvSpPr>
            <a:spLocks noGrp="1" noChangeArrowheads="1"/>
          </p:cNvSpPr>
          <p:nvPr>
            <p:ph type="sldNum" sz="quarter" idx="4"/>
          </p:nvPr>
        </p:nvSpPr>
        <p:spPr>
          <a:xfrm>
            <a:off x="8382000" y="6510528"/>
            <a:ext cx="762000" cy="304800"/>
          </a:xfrm>
          <a:prstGeom prst="rect">
            <a:avLst/>
          </a:prstGeom>
          <a:ln/>
        </p:spPr>
        <p:txBody>
          <a:bodyPr/>
          <a:lstStyle>
            <a:lvl1pPr algn="ctr">
              <a:defRPr/>
            </a:lvl1pPr>
          </a:lstStyle>
          <a:p>
            <a:pPr>
              <a:defRPr/>
            </a:pPr>
            <a:fld id="{E00B6E52-F07A-44C8-B7AE-D6EEC3D50429}" type="slidenum">
              <a:rPr lang="en-CA" smtClean="0"/>
              <a:pPr>
                <a:defRPr/>
              </a:pPr>
              <a:t>‹N°›</a:t>
            </a:fld>
            <a:endParaRPr lang="en-CA" dirty="0"/>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6" r:id="rId3"/>
    <p:sldLayoutId id="2147483679" r:id="rId4"/>
    <p:sldLayoutId id="2147483685" r:id="rId5"/>
    <p:sldLayoutId id="2147483680" r:id="rId6"/>
    <p:sldLayoutId id="2147483681" r:id="rId7"/>
  </p:sldLayoutIdLst>
  <p:timing>
    <p:tnLst>
      <p:par>
        <p:cTn id="1" dur="indefinite" restart="never" nodeType="tmRoot"/>
      </p:par>
    </p:tnLst>
  </p:timing>
  <p:hf hdr="0" ftr="0" dt="0"/>
  <p:txStyles>
    <p:title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p:titleStyle>
    <p:bodyStyle>
      <a:lvl1pPr marL="190500" indent="-190500" algn="l" rtl="0" eaLnBrk="0" fontAlgn="base" hangingPunct="0">
        <a:spcBef>
          <a:spcPct val="0"/>
        </a:spcBef>
        <a:spcAft>
          <a:spcPct val="37000"/>
        </a:spcAft>
        <a:buChar char="•"/>
        <a:tabLst>
          <a:tab pos="5715000" algn="l"/>
        </a:tabLst>
        <a:defRPr>
          <a:solidFill>
            <a:srgbClr val="000000"/>
          </a:solidFill>
          <a:latin typeface="+mn-lt"/>
          <a:ea typeface="+mn-ea"/>
          <a:cs typeface="+mn-cs"/>
        </a:defRPr>
      </a:lvl1pPr>
      <a:lvl2pPr marL="382588" indent="-190500" algn="l" rtl="0" eaLnBrk="0" fontAlgn="base" hangingPunct="0">
        <a:spcBef>
          <a:spcPct val="0"/>
        </a:spcBef>
        <a:spcAft>
          <a:spcPct val="35000"/>
        </a:spcAft>
        <a:buChar char="–"/>
        <a:tabLst>
          <a:tab pos="5715000" algn="l"/>
        </a:tabLst>
        <a:defRPr sz="1600">
          <a:solidFill>
            <a:srgbClr val="000000"/>
          </a:solidFill>
          <a:latin typeface="+mn-lt"/>
        </a:defRPr>
      </a:lvl2pPr>
      <a:lvl3pPr marL="574675" indent="-190500" algn="l" rtl="0" eaLnBrk="0" fontAlgn="base" hangingPunct="0">
        <a:spcBef>
          <a:spcPct val="0"/>
        </a:spcBef>
        <a:spcAft>
          <a:spcPct val="35000"/>
        </a:spcAft>
        <a:buChar char="–"/>
        <a:tabLst>
          <a:tab pos="5715000" algn="l"/>
        </a:tabLst>
        <a:defRPr sz="1400">
          <a:solidFill>
            <a:srgbClr val="000000"/>
          </a:solidFill>
          <a:latin typeface="+mn-lt"/>
        </a:defRPr>
      </a:lvl3pPr>
      <a:lvl4pPr marL="771525" indent="-195263" algn="l" rtl="0" eaLnBrk="0" fontAlgn="base" hangingPunct="0">
        <a:spcBef>
          <a:spcPct val="0"/>
        </a:spcBef>
        <a:spcAft>
          <a:spcPct val="35000"/>
        </a:spcAft>
        <a:buChar char="–"/>
        <a:tabLst>
          <a:tab pos="5715000" algn="l"/>
        </a:tabLst>
        <a:defRPr sz="1200">
          <a:solidFill>
            <a:srgbClr val="000000"/>
          </a:solidFill>
          <a:latin typeface="+mn-lt"/>
        </a:defRPr>
      </a:lvl4pPr>
      <a:lvl5pPr marL="960438" indent="-187325" algn="l" rtl="0" eaLnBrk="0" fontAlgn="base" hangingPunct="0">
        <a:lnSpc>
          <a:spcPts val="1600"/>
        </a:lnSpc>
        <a:spcBef>
          <a:spcPct val="0"/>
        </a:spcBef>
        <a:spcAft>
          <a:spcPct val="0"/>
        </a:spcAft>
        <a:buChar char="–"/>
        <a:tabLst>
          <a:tab pos="5715000" algn="l"/>
        </a:tabLst>
        <a:defRPr sz="1200">
          <a:solidFill>
            <a:schemeClr val="tx1"/>
          </a:solidFill>
          <a:latin typeface="Verdana" pitchFamily="34" charset="0"/>
        </a:defRPr>
      </a:lvl5pPr>
      <a:lvl6pPr marL="14176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6pPr>
      <a:lvl7pPr marL="18748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7pPr>
      <a:lvl8pPr marL="23320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8pPr>
      <a:lvl9pPr marL="27892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155700" y="534988"/>
            <a:ext cx="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lnSpc>
                <a:spcPct val="90000"/>
              </a:lnSpc>
              <a:spcBef>
                <a:spcPct val="0"/>
              </a:spcBef>
              <a:spcAft>
                <a:spcPct val="37000"/>
              </a:spcAft>
              <a:defRPr>
                <a:solidFill>
                  <a:schemeClr val="tx1"/>
                </a:solidFill>
                <a:latin typeface="Verdana" pitchFamily="34" charset="0"/>
              </a:defRPr>
            </a:lvl6pPr>
            <a:lvl7pPr marL="2971800" indent="-228600" eaLnBrk="0" fontAlgn="base" hangingPunct="0">
              <a:lnSpc>
                <a:spcPct val="90000"/>
              </a:lnSpc>
              <a:spcBef>
                <a:spcPct val="0"/>
              </a:spcBef>
              <a:spcAft>
                <a:spcPct val="37000"/>
              </a:spcAft>
              <a:defRPr>
                <a:solidFill>
                  <a:schemeClr val="tx1"/>
                </a:solidFill>
                <a:latin typeface="Verdana" pitchFamily="34" charset="0"/>
              </a:defRPr>
            </a:lvl7pPr>
            <a:lvl8pPr marL="3429000" indent="-228600" eaLnBrk="0" fontAlgn="base" hangingPunct="0">
              <a:lnSpc>
                <a:spcPct val="90000"/>
              </a:lnSpc>
              <a:spcBef>
                <a:spcPct val="0"/>
              </a:spcBef>
              <a:spcAft>
                <a:spcPct val="37000"/>
              </a:spcAft>
              <a:defRPr>
                <a:solidFill>
                  <a:schemeClr val="tx1"/>
                </a:solidFill>
                <a:latin typeface="Verdana" pitchFamily="34" charset="0"/>
              </a:defRPr>
            </a:lvl8pPr>
            <a:lvl9pPr marL="3886200" indent="-228600" eaLnBrk="0" fontAlgn="base" hangingPunct="0">
              <a:lnSpc>
                <a:spcPct val="90000"/>
              </a:lnSpc>
              <a:spcBef>
                <a:spcPct val="0"/>
              </a:spcBef>
              <a:spcAft>
                <a:spcPct val="37000"/>
              </a:spcAft>
              <a:defRPr>
                <a:solidFill>
                  <a:schemeClr val="tx1"/>
                </a:solidFill>
                <a:latin typeface="Verdana" pitchFamily="34" charset="0"/>
              </a:defRPr>
            </a:lvl9pPr>
          </a:lstStyle>
          <a:p>
            <a:pPr algn="ctr" eaLnBrk="1" hangingPunct="1">
              <a:lnSpc>
                <a:spcPct val="100000"/>
              </a:lnSpc>
              <a:spcAft>
                <a:spcPct val="0"/>
              </a:spcAft>
            </a:pPr>
            <a:endParaRPr lang="en-GB" altLang="en-GB">
              <a:latin typeface="Times New Roman" pitchFamily="18" charset="0"/>
            </a:endParaRPr>
          </a:p>
        </p:txBody>
      </p:sp>
      <p:sp>
        <p:nvSpPr>
          <p:cNvPr id="3075" name="Rectangle 4"/>
          <p:cNvSpPr>
            <a:spLocks noGrp="1" noChangeArrowheads="1"/>
          </p:cNvSpPr>
          <p:nvPr>
            <p:ph type="subTitle" idx="4294967295"/>
          </p:nvPr>
        </p:nvSpPr>
        <p:spPr>
          <a:xfrm>
            <a:off x="228600" y="762000"/>
            <a:ext cx="4660900" cy="5486400"/>
          </a:xfrm>
          <a:noFill/>
        </p:spPr>
        <p:txBody>
          <a:bodyPr anchor="t"/>
          <a:lstStyle/>
          <a:p>
            <a:pPr marL="0" indent="0" algn="ctr" eaLnBrk="1" hangingPunct="1">
              <a:lnSpc>
                <a:spcPct val="107000"/>
              </a:lnSpc>
              <a:spcAft>
                <a:spcPct val="0"/>
              </a:spcAft>
              <a:buNone/>
            </a:pPr>
            <a:r>
              <a:rPr lang="en-CA" altLang="en-US" sz="2800" b="1" dirty="0" smtClean="0">
                <a:latin typeface="Calibri" panose="020F0502020204030204" pitchFamily="34" charset="0"/>
              </a:rPr>
              <a:t>Presentation to the </a:t>
            </a:r>
          </a:p>
          <a:p>
            <a:pPr marL="0" indent="0" algn="ctr" eaLnBrk="1" hangingPunct="1">
              <a:lnSpc>
                <a:spcPct val="107000"/>
              </a:lnSpc>
              <a:spcAft>
                <a:spcPct val="0"/>
              </a:spcAft>
              <a:buFontTx/>
              <a:buNone/>
            </a:pPr>
            <a:r>
              <a:rPr lang="en-CA" altLang="en-US" sz="2800" b="1" dirty="0" smtClean="0">
                <a:latin typeface="Calibri" panose="020F0502020204030204" pitchFamily="34" charset="0"/>
              </a:rPr>
              <a:t>Mohawk Council of </a:t>
            </a:r>
            <a:r>
              <a:rPr lang="en-CA" sz="2800" b="1" dirty="0" err="1" smtClean="0">
                <a:latin typeface="Calibri" panose="020F0502020204030204" pitchFamily="34" charset="0"/>
              </a:rPr>
              <a:t>Kanehsatake</a:t>
            </a:r>
            <a:endParaRPr lang="en-CA" sz="2800" b="1" dirty="0" smtClean="0">
              <a:latin typeface="Calibri" panose="020F0502020204030204" pitchFamily="34" charset="0"/>
            </a:endParaRPr>
          </a:p>
          <a:p>
            <a:pPr marL="0" indent="0" algn="ctr" eaLnBrk="1" hangingPunct="1">
              <a:lnSpc>
                <a:spcPct val="107000"/>
              </a:lnSpc>
              <a:spcAft>
                <a:spcPct val="0"/>
              </a:spcAft>
              <a:buFontTx/>
              <a:buNone/>
            </a:pPr>
            <a:endParaRPr lang="en-CA" altLang="en-US" sz="2800" b="1" dirty="0" smtClean="0">
              <a:latin typeface="Calibri" panose="020F0502020204030204" pitchFamily="34" charset="0"/>
            </a:endParaRPr>
          </a:p>
          <a:p>
            <a:pPr marL="0" indent="0" eaLnBrk="1" hangingPunct="1">
              <a:lnSpc>
                <a:spcPct val="107000"/>
              </a:lnSpc>
              <a:spcAft>
                <a:spcPct val="0"/>
              </a:spcAft>
              <a:buFontTx/>
              <a:buNone/>
            </a:pPr>
            <a:endParaRPr lang="fr-CA" altLang="en-US" sz="2400" dirty="0" smtClean="0">
              <a:latin typeface="Calibri" panose="020F0502020204030204" pitchFamily="34" charset="0"/>
            </a:endParaRPr>
          </a:p>
          <a:p>
            <a:pPr marL="0" indent="0" algn="ctr" eaLnBrk="1" hangingPunct="1">
              <a:lnSpc>
                <a:spcPct val="107000"/>
              </a:lnSpc>
              <a:spcAft>
                <a:spcPct val="0"/>
              </a:spcAft>
              <a:buFontTx/>
              <a:buNone/>
            </a:pPr>
            <a:endParaRPr lang="fr-CA" altLang="en-US" sz="2400" dirty="0" smtClean="0">
              <a:latin typeface="Calibri" panose="020F0502020204030204" pitchFamily="34" charset="0"/>
            </a:endParaRPr>
          </a:p>
          <a:p>
            <a:pPr marL="0" indent="0" algn="ctr" eaLnBrk="1" hangingPunct="1">
              <a:lnSpc>
                <a:spcPct val="107000"/>
              </a:lnSpc>
              <a:spcAft>
                <a:spcPct val="0"/>
              </a:spcAft>
              <a:buFontTx/>
              <a:buNone/>
            </a:pPr>
            <a:r>
              <a:rPr lang="fr-CA" altLang="en-US" sz="2400" dirty="0" smtClean="0">
                <a:latin typeface="Calibri" panose="020F0502020204030204" pitchFamily="34" charset="0"/>
              </a:rPr>
              <a:t>Background of negociations </a:t>
            </a:r>
            <a:r>
              <a:rPr lang="fr-CA" altLang="en-US" sz="2400" dirty="0" err="1" smtClean="0">
                <a:latin typeface="Calibri" panose="020F0502020204030204" pitchFamily="34" charset="0"/>
              </a:rPr>
              <a:t>between</a:t>
            </a:r>
            <a:r>
              <a:rPr lang="fr-CA" altLang="en-US" sz="2400" dirty="0" smtClean="0">
                <a:latin typeface="Calibri" panose="020F0502020204030204" pitchFamily="34" charset="0"/>
              </a:rPr>
              <a:t> MCK and Canada </a:t>
            </a:r>
            <a:r>
              <a:rPr lang="fr-CA" altLang="en-US" sz="2400" dirty="0" err="1" smtClean="0">
                <a:latin typeface="Calibri" panose="020F0502020204030204" pitchFamily="34" charset="0"/>
              </a:rPr>
              <a:t>since</a:t>
            </a:r>
            <a:r>
              <a:rPr lang="fr-CA" altLang="en-US" sz="2400" dirty="0" smtClean="0">
                <a:latin typeface="Calibri" panose="020F0502020204030204" pitchFamily="34" charset="0"/>
              </a:rPr>
              <a:t> 1991 and </a:t>
            </a:r>
            <a:r>
              <a:rPr lang="fr-CA" altLang="en-US" sz="2400" dirty="0" err="1" smtClean="0">
                <a:latin typeface="Calibri" panose="020F0502020204030204" pitchFamily="34" charset="0"/>
              </a:rPr>
              <a:t>onward</a:t>
            </a:r>
            <a:endParaRPr lang="fr-CA" altLang="en-US" sz="2400" dirty="0">
              <a:latin typeface="Calibri" panose="020F0502020204030204" pitchFamily="34" charset="0"/>
            </a:endParaRPr>
          </a:p>
          <a:p>
            <a:pPr marL="0" indent="0" eaLnBrk="1" hangingPunct="1">
              <a:lnSpc>
                <a:spcPct val="107000"/>
              </a:lnSpc>
              <a:spcAft>
                <a:spcPct val="0"/>
              </a:spcAft>
              <a:buFontTx/>
              <a:buNone/>
            </a:pPr>
            <a:endParaRPr lang="fr-CA" altLang="en-US" sz="2400" dirty="0" smtClean="0">
              <a:latin typeface="Calibri" panose="020F0502020204030204" pitchFamily="34" charset="0"/>
            </a:endParaRPr>
          </a:p>
          <a:p>
            <a:pPr marL="0" indent="0" algn="ctr" eaLnBrk="1" hangingPunct="1">
              <a:lnSpc>
                <a:spcPct val="107000"/>
              </a:lnSpc>
              <a:spcAft>
                <a:spcPct val="0"/>
              </a:spcAft>
              <a:buFontTx/>
              <a:buNone/>
            </a:pPr>
            <a:endParaRPr lang="en-CA" sz="1600" dirty="0" smtClean="0">
              <a:latin typeface="Calibri" panose="020F0502020204030204" pitchFamily="34" charset="0"/>
            </a:endParaRPr>
          </a:p>
          <a:p>
            <a:pPr marL="0" indent="0" algn="ctr" eaLnBrk="1" hangingPunct="1">
              <a:lnSpc>
                <a:spcPct val="107000"/>
              </a:lnSpc>
              <a:spcAft>
                <a:spcPct val="0"/>
              </a:spcAft>
              <a:buFontTx/>
              <a:buNone/>
            </a:pPr>
            <a:r>
              <a:rPr lang="en-CA" sz="1600" dirty="0" err="1" smtClean="0">
                <a:latin typeface="Calibri" panose="020F0502020204030204" pitchFamily="34" charset="0"/>
              </a:rPr>
              <a:t>Kanehsatake</a:t>
            </a:r>
            <a:endParaRPr lang="en-CA" sz="1600" dirty="0" smtClean="0">
              <a:latin typeface="Calibri" panose="020F0502020204030204" pitchFamily="34" charset="0"/>
            </a:endParaRPr>
          </a:p>
          <a:p>
            <a:pPr marL="0" indent="0" algn="ctr" eaLnBrk="1" hangingPunct="1">
              <a:lnSpc>
                <a:spcPct val="107000"/>
              </a:lnSpc>
              <a:spcAft>
                <a:spcPct val="0"/>
              </a:spcAft>
              <a:buFontTx/>
              <a:buNone/>
            </a:pPr>
            <a:r>
              <a:rPr lang="en-CA" altLang="en-US" sz="1600" dirty="0" smtClean="0">
                <a:latin typeface="Calibri" panose="020F0502020204030204" pitchFamily="34" charset="0"/>
              </a:rPr>
              <a:t>December 1</a:t>
            </a:r>
            <a:r>
              <a:rPr lang="en-CA" altLang="en-US" sz="1600" baseline="30000" dirty="0" smtClean="0">
                <a:latin typeface="Calibri" panose="020F0502020204030204" pitchFamily="34" charset="0"/>
              </a:rPr>
              <a:t>st</a:t>
            </a:r>
            <a:r>
              <a:rPr lang="en-CA" altLang="en-US" sz="1600" dirty="0" smtClean="0">
                <a:latin typeface="Calibri" panose="020F0502020204030204" pitchFamily="34" charset="0"/>
              </a:rPr>
              <a:t> and 2, 2016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3530A049-ABFD-40BC-9E7A-E198708E9BF3}" type="slidenum">
              <a:rPr lang="en-CA"/>
              <a:pPr>
                <a:defRPr/>
              </a:pPr>
              <a:t>10</a:t>
            </a:fld>
            <a:endParaRPr lang="en-CA"/>
          </a:p>
        </p:txBody>
      </p:sp>
      <p:sp>
        <p:nvSpPr>
          <p:cNvPr id="6" name="Rectangle 2"/>
          <p:cNvSpPr txBox="1">
            <a:spLocks noChangeArrowheads="1"/>
          </p:cNvSpPr>
          <p:nvPr/>
        </p:nvSpPr>
        <p:spPr bwMode="auto">
          <a:xfrm>
            <a:off x="71438" y="228600"/>
            <a:ext cx="823436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a:lstStyle>
          <a:p>
            <a:pPr marL="609600" indent="-609600" algn="ctr" eaLnBrk="1" hangingPunct="1">
              <a:lnSpc>
                <a:spcPct val="80000"/>
              </a:lnSpc>
              <a:buFontTx/>
              <a:buNone/>
              <a:defRPr/>
            </a:pPr>
            <a:endParaRPr lang="en-CA" altLang="fr-FR" sz="2800" dirty="0"/>
          </a:p>
          <a:p>
            <a:pPr marL="609600" indent="-609600" algn="ctr" eaLnBrk="1" hangingPunct="1">
              <a:lnSpc>
                <a:spcPct val="80000"/>
              </a:lnSpc>
              <a:buFontTx/>
              <a:buNone/>
              <a:defRPr/>
            </a:pPr>
            <a:r>
              <a:rPr lang="en-CA" altLang="fr-FR" sz="2800" dirty="0" smtClean="0"/>
              <a:t>Amended Property </a:t>
            </a:r>
            <a:r>
              <a:rPr lang="en-CA" altLang="fr-FR" sz="2800" dirty="0"/>
              <a:t>Management Agreement</a:t>
            </a:r>
          </a:p>
        </p:txBody>
      </p:sp>
      <p:sp>
        <p:nvSpPr>
          <p:cNvPr id="8" name="Espace réservé du contenu 2"/>
          <p:cNvSpPr>
            <a:spLocks noGrp="1"/>
          </p:cNvSpPr>
          <p:nvPr>
            <p:ph idx="1"/>
          </p:nvPr>
        </p:nvSpPr>
        <p:spPr>
          <a:xfrm>
            <a:off x="323850" y="1196975"/>
            <a:ext cx="8362950" cy="5472113"/>
          </a:xfrm>
        </p:spPr>
        <p:txBody>
          <a:bodyPr/>
          <a:lstStyle/>
          <a:p>
            <a:pPr marL="457200" indent="-457200">
              <a:buFontTx/>
              <a:buAutoNum type="alphaUcParenR" startAt="4"/>
            </a:pPr>
            <a:endParaRPr lang="fr-CA" altLang="fr-FR" sz="2200" dirty="0" smtClean="0"/>
          </a:p>
          <a:p>
            <a:pPr marL="457200" indent="-457200">
              <a:buFontTx/>
              <a:buAutoNum type="alphaUcParenR" startAt="4"/>
            </a:pPr>
            <a:r>
              <a:rPr lang="fr-CA" altLang="fr-FR" sz="2400" dirty="0" err="1" smtClean="0"/>
              <a:t>Where</a:t>
            </a:r>
            <a:r>
              <a:rPr lang="fr-CA" altLang="fr-FR" sz="2400" dirty="0" smtClean="0"/>
              <a:t> an </a:t>
            </a:r>
            <a:r>
              <a:rPr lang="fr-CA" altLang="fr-FR" sz="2400" dirty="0" err="1" smtClean="0"/>
              <a:t>allotment</a:t>
            </a:r>
            <a:r>
              <a:rPr lang="fr-CA" altLang="fr-FR" sz="2400" dirty="0" smtClean="0"/>
              <a:t> has not been </a:t>
            </a:r>
            <a:r>
              <a:rPr lang="en-CA" altLang="fr-FR" sz="2400" dirty="0" smtClean="0"/>
              <a:t>approved</a:t>
            </a:r>
            <a:r>
              <a:rPr lang="fr-CA" altLang="fr-FR" sz="2400" dirty="0" smtClean="0"/>
              <a:t> the </a:t>
            </a:r>
            <a:r>
              <a:rPr lang="fr-CA" altLang="fr-FR" sz="2400" dirty="0" err="1" smtClean="0"/>
              <a:t>council</a:t>
            </a:r>
            <a:r>
              <a:rPr lang="fr-CA" altLang="fr-FR" sz="2400" dirty="0" smtClean="0"/>
              <a:t> </a:t>
            </a:r>
            <a:r>
              <a:rPr lang="fr-CA" altLang="fr-FR" sz="2400" dirty="0" err="1" smtClean="0"/>
              <a:t>shall</a:t>
            </a:r>
            <a:r>
              <a:rPr lang="fr-CA" altLang="fr-FR" sz="2400" dirty="0" smtClean="0"/>
              <a:t> </a:t>
            </a:r>
            <a:r>
              <a:rPr lang="fr-CA" altLang="fr-FR" sz="2400" dirty="0" err="1" smtClean="0"/>
              <a:t>be</a:t>
            </a:r>
            <a:r>
              <a:rPr lang="fr-CA" altLang="fr-FR" sz="2400" dirty="0" smtClean="0"/>
              <a:t> </a:t>
            </a:r>
            <a:r>
              <a:rPr lang="fr-CA" altLang="fr-FR" sz="2400" dirty="0" err="1" smtClean="0"/>
              <a:t>respnsible</a:t>
            </a:r>
            <a:r>
              <a:rPr lang="fr-CA" altLang="fr-FR" sz="2400" dirty="0" smtClean="0"/>
              <a:t> for the administration of </a:t>
            </a:r>
            <a:r>
              <a:rPr lang="fr-CA" altLang="fr-FR" sz="2400" dirty="0" err="1" smtClean="0"/>
              <a:t>such</a:t>
            </a:r>
            <a:r>
              <a:rPr lang="fr-CA" altLang="fr-FR" sz="2400" dirty="0" smtClean="0"/>
              <a:t> </a:t>
            </a:r>
            <a:r>
              <a:rPr lang="fr-CA" altLang="fr-FR" sz="2400" dirty="0" err="1" smtClean="0"/>
              <a:t>properties</a:t>
            </a:r>
            <a:r>
              <a:rPr lang="fr-CA" altLang="fr-FR" sz="2400" dirty="0" smtClean="0"/>
              <a:t>, as for the date of expiration of the Management Agreement.</a:t>
            </a:r>
          </a:p>
          <a:p>
            <a:pPr marL="457200" indent="-457200">
              <a:buFontTx/>
              <a:buAutoNum type="alphaUcParenR" startAt="4"/>
            </a:pPr>
            <a:endParaRPr lang="fr-CA" altLang="fr-FR" sz="2400" dirty="0"/>
          </a:p>
          <a:p>
            <a:pPr marL="457200" indent="-457200">
              <a:buFontTx/>
              <a:buAutoNum type="alphaUcParenR" startAt="4"/>
            </a:pPr>
            <a:r>
              <a:rPr lang="en-CA" altLang="fr-FR" sz="2400" dirty="0" smtClean="0"/>
              <a:t>If the council does not establish and implement a 	  	   process of allotment or if it does not proceed with the 	   allotment in conformity with the provisions of these 	   presents.  The council shall be responsible for the 	   administration of all properties</a:t>
            </a:r>
            <a:endParaRPr lang="fr-CA" altLang="fr-FR" sz="2400" dirty="0" smtClean="0"/>
          </a:p>
        </p:txBody>
      </p:sp>
    </p:spTree>
    <p:extLst>
      <p:ext uri="{BB962C8B-B14F-4D97-AF65-F5344CB8AC3E}">
        <p14:creationId xmlns:p14="http://schemas.microsoft.com/office/powerpoint/2010/main" val="11430751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3530A049-ABFD-40BC-9E7A-E198708E9BF3}" type="slidenum">
              <a:rPr lang="en-CA"/>
              <a:pPr>
                <a:defRPr/>
              </a:pPr>
              <a:t>11</a:t>
            </a:fld>
            <a:endParaRPr lang="en-CA"/>
          </a:p>
        </p:txBody>
      </p:sp>
      <p:sp>
        <p:nvSpPr>
          <p:cNvPr id="6" name="Rectangle 2"/>
          <p:cNvSpPr txBox="1">
            <a:spLocks noChangeArrowheads="1"/>
          </p:cNvSpPr>
          <p:nvPr/>
        </p:nvSpPr>
        <p:spPr bwMode="auto">
          <a:xfrm>
            <a:off x="71438" y="228600"/>
            <a:ext cx="823436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a:lstStyle>
          <a:p>
            <a:pPr marL="609600" indent="-609600" algn="ctr" eaLnBrk="1" hangingPunct="1">
              <a:lnSpc>
                <a:spcPct val="80000"/>
              </a:lnSpc>
              <a:buFontTx/>
              <a:buNone/>
              <a:defRPr/>
            </a:pPr>
            <a:endParaRPr lang="en-CA" altLang="fr-FR" sz="2800" dirty="0"/>
          </a:p>
          <a:p>
            <a:pPr marL="609600" indent="-609600" algn="ctr" eaLnBrk="1" hangingPunct="1">
              <a:lnSpc>
                <a:spcPct val="80000"/>
              </a:lnSpc>
              <a:buFontTx/>
              <a:buNone/>
              <a:defRPr/>
            </a:pPr>
            <a:r>
              <a:rPr lang="en-CA" altLang="fr-FR" sz="2800" dirty="0" smtClean="0"/>
              <a:t>Amended Property </a:t>
            </a:r>
            <a:r>
              <a:rPr lang="en-CA" altLang="fr-FR" sz="2800" dirty="0"/>
              <a:t>Management Agreement</a:t>
            </a:r>
          </a:p>
        </p:txBody>
      </p:sp>
      <p:sp>
        <p:nvSpPr>
          <p:cNvPr id="7" name="Espace réservé du contenu 2"/>
          <p:cNvSpPr>
            <a:spLocks noGrp="1"/>
          </p:cNvSpPr>
          <p:nvPr>
            <p:ph idx="1"/>
          </p:nvPr>
        </p:nvSpPr>
        <p:spPr>
          <a:xfrm>
            <a:off x="152400" y="990600"/>
            <a:ext cx="8229600" cy="5124450"/>
          </a:xfrm>
        </p:spPr>
        <p:txBody>
          <a:bodyPr/>
          <a:lstStyle/>
          <a:p>
            <a:pPr marL="714375" indent="-628650">
              <a:buFontTx/>
              <a:buNone/>
            </a:pPr>
            <a:endParaRPr lang="en-CA" altLang="fr-FR" sz="2100" dirty="0" smtClean="0"/>
          </a:p>
          <a:p>
            <a:pPr marL="714375" indent="-628650">
              <a:buFontTx/>
              <a:buNone/>
            </a:pPr>
            <a:r>
              <a:rPr lang="en-CA" altLang="fr-FR" sz="2100" b="1" dirty="0" smtClean="0"/>
              <a:t>6.12</a:t>
            </a:r>
            <a:r>
              <a:rPr lang="en-CA" altLang="fr-FR" sz="2100" dirty="0" smtClean="0"/>
              <a:t> The parties guarantee that they each have full powers and authority under any applicable statues or regulation to bind themselves here in and undertake to remedy any deficiency that might reasonably be raised either by Her Majesty, the corporation or the council.</a:t>
            </a:r>
          </a:p>
          <a:p>
            <a:pPr marL="714375" indent="-628650">
              <a:buFontTx/>
              <a:buNone/>
            </a:pPr>
            <a:endParaRPr lang="en-CA" altLang="fr-FR" sz="2100" dirty="0" smtClean="0"/>
          </a:p>
          <a:p>
            <a:pPr marL="714375" indent="-628650">
              <a:buFontTx/>
              <a:buNone/>
            </a:pPr>
            <a:r>
              <a:rPr lang="en-CA" altLang="fr-FR" sz="2100" b="1" dirty="0" smtClean="0"/>
              <a:t>6.13</a:t>
            </a:r>
            <a:r>
              <a:rPr lang="en-CA" altLang="fr-FR" sz="2100" dirty="0" smtClean="0"/>
              <a:t> This agreement has been fully negotiated by the representatives of the parties, who attest by their signatures that they have examined and understood all of its provisions.</a:t>
            </a:r>
          </a:p>
          <a:p>
            <a:pPr marL="714375" indent="-628650">
              <a:buFontTx/>
              <a:buNone/>
            </a:pPr>
            <a:endParaRPr lang="en-CA" altLang="fr-FR" sz="2100" dirty="0"/>
          </a:p>
          <a:p>
            <a:pPr marL="714375" indent="-628650">
              <a:buFontTx/>
              <a:buNone/>
            </a:pPr>
            <a:r>
              <a:rPr lang="en-CA" altLang="fr-FR" sz="2100" b="1" dirty="0" smtClean="0"/>
              <a:t>6.14</a:t>
            </a:r>
            <a:r>
              <a:rPr lang="en-CA" altLang="fr-FR" sz="2100" dirty="0" smtClean="0"/>
              <a:t> The parties acknowledge that each has obtained the advise of its own legal counsel with regards to this agreement before signing.</a:t>
            </a:r>
          </a:p>
          <a:p>
            <a:pPr marL="0" indent="0">
              <a:buFontTx/>
              <a:buNone/>
            </a:pPr>
            <a:endParaRPr lang="fr-CA" altLang="fr-FR" sz="2200" dirty="0" smtClean="0"/>
          </a:p>
        </p:txBody>
      </p:sp>
    </p:spTree>
    <p:extLst>
      <p:ext uri="{BB962C8B-B14F-4D97-AF65-F5344CB8AC3E}">
        <p14:creationId xmlns:p14="http://schemas.microsoft.com/office/powerpoint/2010/main" val="38618685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3530A049-ABFD-40BC-9E7A-E198708E9BF3}" type="slidenum">
              <a:rPr lang="en-CA"/>
              <a:pPr>
                <a:defRPr/>
              </a:pPr>
              <a:t>12</a:t>
            </a:fld>
            <a:endParaRPr lang="en-CA" dirty="0"/>
          </a:p>
        </p:txBody>
      </p:sp>
      <p:sp>
        <p:nvSpPr>
          <p:cNvPr id="6" name="Rectangle 2"/>
          <p:cNvSpPr txBox="1">
            <a:spLocks noChangeArrowheads="1"/>
          </p:cNvSpPr>
          <p:nvPr/>
        </p:nvSpPr>
        <p:spPr bwMode="auto">
          <a:xfrm>
            <a:off x="71438" y="228600"/>
            <a:ext cx="823436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a:lstStyle>
          <a:p>
            <a:pPr marL="609600" indent="-609600" algn="ctr" eaLnBrk="1" hangingPunct="1">
              <a:lnSpc>
                <a:spcPct val="80000"/>
              </a:lnSpc>
              <a:buFontTx/>
              <a:buNone/>
              <a:defRPr/>
            </a:pPr>
            <a:endParaRPr lang="en-CA" altLang="fr-FR" sz="2800" dirty="0"/>
          </a:p>
          <a:p>
            <a:pPr marL="609600" indent="-609600" algn="ctr" eaLnBrk="1" hangingPunct="1">
              <a:lnSpc>
                <a:spcPct val="80000"/>
              </a:lnSpc>
              <a:buFontTx/>
              <a:buNone/>
              <a:defRPr/>
            </a:pPr>
            <a:r>
              <a:rPr lang="en-CA" altLang="fr-FR" sz="2800" dirty="0" smtClean="0"/>
              <a:t>Amended Property </a:t>
            </a:r>
            <a:r>
              <a:rPr lang="en-CA" altLang="fr-FR" sz="2800" dirty="0"/>
              <a:t>Management Agreement</a:t>
            </a:r>
          </a:p>
        </p:txBody>
      </p:sp>
      <p:sp>
        <p:nvSpPr>
          <p:cNvPr id="8" name="Espace réservé du contenu 2"/>
          <p:cNvSpPr>
            <a:spLocks noGrp="1"/>
          </p:cNvSpPr>
          <p:nvPr>
            <p:ph idx="1"/>
          </p:nvPr>
        </p:nvSpPr>
        <p:spPr>
          <a:xfrm>
            <a:off x="152400" y="1143000"/>
            <a:ext cx="8229600" cy="3962400"/>
          </a:xfrm>
        </p:spPr>
        <p:txBody>
          <a:bodyPr/>
          <a:lstStyle/>
          <a:p>
            <a:pPr marL="0" indent="0">
              <a:buFontTx/>
              <a:buNone/>
            </a:pPr>
            <a:endParaRPr lang="en-CA" altLang="fr-FR" sz="2200" dirty="0" smtClean="0"/>
          </a:p>
          <a:p>
            <a:pPr marL="0" indent="0">
              <a:buFontTx/>
              <a:buNone/>
            </a:pPr>
            <a:r>
              <a:rPr lang="en-CA" altLang="fr-FR" sz="2200" dirty="0" smtClean="0"/>
              <a:t>When council was in default of its obligation on September 21</a:t>
            </a:r>
            <a:r>
              <a:rPr lang="en-CA" altLang="fr-FR" sz="2200" baseline="30000" dirty="0" smtClean="0"/>
              <a:t>st</a:t>
            </a:r>
            <a:r>
              <a:rPr lang="en-CA" altLang="fr-FR" sz="2200" dirty="0" smtClean="0"/>
              <a:t>, 2001, December 12</a:t>
            </a:r>
            <a:r>
              <a:rPr lang="en-CA" altLang="fr-FR" sz="2200" baseline="30000" dirty="0" smtClean="0"/>
              <a:t>th</a:t>
            </a:r>
            <a:r>
              <a:rPr lang="en-CA" altLang="fr-FR" sz="2200" dirty="0" smtClean="0"/>
              <a:t>, 2001 and March 21</a:t>
            </a:r>
            <a:r>
              <a:rPr lang="en-CA" altLang="fr-FR" sz="2200" baseline="30000" dirty="0" smtClean="0"/>
              <a:t>st</a:t>
            </a:r>
            <a:r>
              <a:rPr lang="en-CA" altLang="fr-FR" sz="2200" dirty="0" smtClean="0"/>
              <a:t>, 2002 .  Canada put council on notice of their non performance on October 26</a:t>
            </a:r>
            <a:r>
              <a:rPr lang="en-CA" altLang="fr-FR" sz="2200" baseline="30000" dirty="0" smtClean="0"/>
              <a:t>th</a:t>
            </a:r>
            <a:r>
              <a:rPr lang="en-CA" altLang="fr-FR" sz="2200" dirty="0" smtClean="0"/>
              <a:t> , 2001, November 13</a:t>
            </a:r>
            <a:r>
              <a:rPr lang="en-CA" altLang="fr-FR" sz="2200" baseline="30000" dirty="0" smtClean="0"/>
              <a:t>th</a:t>
            </a:r>
            <a:r>
              <a:rPr lang="en-CA" altLang="fr-FR" sz="2200" dirty="0" smtClean="0"/>
              <a:t>, 2001, February 5</a:t>
            </a:r>
            <a:r>
              <a:rPr lang="en-CA" altLang="fr-FR" sz="2200" baseline="30000" dirty="0" smtClean="0"/>
              <a:t>th</a:t>
            </a:r>
            <a:r>
              <a:rPr lang="en-CA" altLang="fr-FR" sz="2200" dirty="0" smtClean="0"/>
              <a:t>, 2002 and on June 4</a:t>
            </a:r>
            <a:r>
              <a:rPr lang="en-CA" altLang="fr-FR" sz="2200" baseline="30000" dirty="0" smtClean="0"/>
              <a:t>th</a:t>
            </a:r>
            <a:r>
              <a:rPr lang="en-CA" altLang="fr-FR" sz="2200" dirty="0" smtClean="0"/>
              <a:t>, 2002</a:t>
            </a:r>
          </a:p>
          <a:p>
            <a:pPr marL="0" indent="0">
              <a:buFontTx/>
              <a:buNone/>
            </a:pPr>
            <a:endParaRPr lang="en-CA" altLang="fr-FR" sz="2200" dirty="0" smtClean="0"/>
          </a:p>
          <a:p>
            <a:pPr marL="0" indent="0">
              <a:buFontTx/>
              <a:buNone/>
            </a:pPr>
            <a:r>
              <a:rPr lang="en-CA" altLang="fr-FR" sz="2200" dirty="0" smtClean="0"/>
              <a:t>On July 18, 2002, Canada sent a letter to all occupants informing them of the situation</a:t>
            </a:r>
          </a:p>
          <a:p>
            <a:pPr marL="0" indent="0">
              <a:buFontTx/>
              <a:buNone/>
            </a:pPr>
            <a:endParaRPr lang="fr-CA" altLang="fr-FR" sz="2200" dirty="0" smtClean="0"/>
          </a:p>
        </p:txBody>
      </p:sp>
    </p:spTree>
    <p:extLst>
      <p:ext uri="{BB962C8B-B14F-4D97-AF65-F5344CB8AC3E}">
        <p14:creationId xmlns:p14="http://schemas.microsoft.com/office/powerpoint/2010/main" val="21073944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a:xfrm>
            <a:off x="381000" y="533400"/>
            <a:ext cx="7848600" cy="950913"/>
          </a:xfrm>
        </p:spPr>
        <p:txBody>
          <a:bodyPr/>
          <a:lstStyle/>
          <a:p>
            <a:pPr algn="ctr" eaLnBrk="1" hangingPunct="1"/>
            <a:r>
              <a:rPr lang="fr-FR" altLang="fr-FR" sz="2800" u="sng" dirty="0" smtClean="0"/>
              <a:t/>
            </a:r>
            <a:br>
              <a:rPr lang="fr-FR" altLang="fr-FR" sz="2800" u="sng" dirty="0" smtClean="0"/>
            </a:br>
            <a:r>
              <a:rPr lang="fr-FR" altLang="fr-FR" sz="2800" dirty="0" smtClean="0"/>
              <a:t>The Jean-Roch Simon Case</a:t>
            </a:r>
          </a:p>
        </p:txBody>
      </p:sp>
      <p:sp>
        <p:nvSpPr>
          <p:cNvPr id="15363" name="Espace réservé du contenu 2"/>
          <p:cNvSpPr>
            <a:spLocks noGrp="1"/>
          </p:cNvSpPr>
          <p:nvPr>
            <p:ph idx="1"/>
          </p:nvPr>
        </p:nvSpPr>
        <p:spPr>
          <a:xfrm>
            <a:off x="76200" y="1436688"/>
            <a:ext cx="8229600" cy="5040312"/>
          </a:xfrm>
        </p:spPr>
        <p:txBody>
          <a:bodyPr/>
          <a:lstStyle/>
          <a:p>
            <a:pPr marL="447675" indent="-180975" eaLnBrk="1" hangingPunct="1">
              <a:spcAft>
                <a:spcPts val="3600"/>
              </a:spcAft>
            </a:pPr>
            <a:endParaRPr lang="en-CA" altLang="fr-FR" sz="2200" dirty="0" smtClean="0"/>
          </a:p>
          <a:p>
            <a:pPr marL="447675" indent="-180975" eaLnBrk="1" hangingPunct="1">
              <a:spcAft>
                <a:spcPts val="3600"/>
              </a:spcAft>
            </a:pPr>
            <a:r>
              <a:rPr lang="en-CA" altLang="fr-FR" sz="2200" dirty="0" smtClean="0"/>
              <a:t>Application of Municipal by laws on lots in the village</a:t>
            </a:r>
          </a:p>
          <a:p>
            <a:pPr marL="447675" indent="-180975" eaLnBrk="1" hangingPunct="1">
              <a:spcAft>
                <a:spcPts val="3600"/>
              </a:spcAft>
            </a:pPr>
            <a:r>
              <a:rPr lang="en-CA" altLang="fr-FR" sz="2200" dirty="0" smtClean="0"/>
              <a:t>Injunction by the municipality (Height of building)</a:t>
            </a:r>
          </a:p>
          <a:p>
            <a:pPr marL="447675" indent="-180975" eaLnBrk="1" hangingPunct="1">
              <a:spcAft>
                <a:spcPts val="3600"/>
              </a:spcAft>
            </a:pPr>
            <a:r>
              <a:rPr lang="en-CA" altLang="fr-FR" sz="2200" dirty="0" smtClean="0"/>
              <a:t>Court of appeal ruled that since the MCK and Canada had not exercised its jurisdiction, until such a time municipal by laws apply</a:t>
            </a:r>
          </a:p>
          <a:p>
            <a:pPr marL="447675" indent="-180975" eaLnBrk="1" hangingPunct="1">
              <a:spcAft>
                <a:spcPts val="3600"/>
              </a:spcAft>
            </a:pPr>
            <a:r>
              <a:rPr lang="en-CA" altLang="fr-FR" sz="2200" dirty="0" smtClean="0"/>
              <a:t>Supreme Court refused to hear the case</a:t>
            </a:r>
          </a:p>
        </p:txBody>
      </p:sp>
      <p:sp>
        <p:nvSpPr>
          <p:cNvPr id="5" name="Slide Number Placeholder 3"/>
          <p:cNvSpPr>
            <a:spLocks noGrp="1"/>
          </p:cNvSpPr>
          <p:nvPr>
            <p:ph type="sldNum" sz="quarter" idx="10"/>
          </p:nvPr>
        </p:nvSpPr>
        <p:spPr>
          <a:xfrm>
            <a:off x="8382000" y="6510528"/>
            <a:ext cx="762000" cy="304800"/>
          </a:xfrm>
        </p:spPr>
        <p:txBody>
          <a:bodyPr/>
          <a:lstStyle/>
          <a:p>
            <a:pPr>
              <a:defRPr/>
            </a:pPr>
            <a:fld id="{3530A049-ABFD-40BC-9E7A-E198708E9BF3}" type="slidenum">
              <a:rPr lang="en-CA"/>
              <a:pPr>
                <a:defRPr/>
              </a:pPr>
              <a:t>13</a:t>
            </a:fld>
            <a:endParaRPr lang="en-CA" dirty="0"/>
          </a:p>
        </p:txBody>
      </p:sp>
    </p:spTree>
    <p:extLst>
      <p:ext uri="{BB962C8B-B14F-4D97-AF65-F5344CB8AC3E}">
        <p14:creationId xmlns:p14="http://schemas.microsoft.com/office/powerpoint/2010/main" val="41817758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Espace réservé du contenu 2"/>
          <p:cNvSpPr>
            <a:spLocks noGrp="1"/>
          </p:cNvSpPr>
          <p:nvPr>
            <p:ph idx="1"/>
          </p:nvPr>
        </p:nvSpPr>
        <p:spPr>
          <a:xfrm>
            <a:off x="98425" y="1219200"/>
            <a:ext cx="8207375" cy="5334000"/>
          </a:xfrm>
        </p:spPr>
        <p:txBody>
          <a:bodyPr/>
          <a:lstStyle/>
          <a:p>
            <a:pPr eaLnBrk="1" hangingPunct="1"/>
            <a:r>
              <a:rPr lang="fr-FR" altLang="fr-FR" sz="2200" dirty="0" smtClean="0"/>
              <a:t>Gave a 91 (24) </a:t>
            </a:r>
            <a:r>
              <a:rPr lang="fr-FR" altLang="fr-FR" sz="2200" dirty="0" err="1" smtClean="0"/>
              <a:t>status</a:t>
            </a:r>
            <a:r>
              <a:rPr lang="fr-FR" altLang="fr-FR" sz="2200" dirty="0" smtClean="0"/>
              <a:t> to all the Mohawk Lands </a:t>
            </a:r>
            <a:r>
              <a:rPr lang="fr-FR" altLang="fr-FR" sz="2200" dirty="0" err="1" smtClean="0"/>
              <a:t>including</a:t>
            </a:r>
            <a:r>
              <a:rPr lang="fr-FR" altLang="fr-FR" sz="2200" dirty="0" smtClean="0"/>
              <a:t> the lots in the village (but not an </a:t>
            </a:r>
            <a:r>
              <a:rPr lang="fr-FR" altLang="fr-FR" sz="2200" dirty="0" err="1" smtClean="0"/>
              <a:t>indian</a:t>
            </a:r>
            <a:r>
              <a:rPr lang="fr-FR" altLang="fr-FR" sz="2200" dirty="0" smtClean="0"/>
              <a:t> </a:t>
            </a:r>
            <a:r>
              <a:rPr lang="fr-FR" altLang="fr-FR" sz="2200" dirty="0" err="1" smtClean="0"/>
              <a:t>reserve</a:t>
            </a:r>
            <a:r>
              <a:rPr lang="fr-FR" altLang="fr-FR" sz="2200" dirty="0" smtClean="0"/>
              <a:t>)</a:t>
            </a:r>
          </a:p>
          <a:p>
            <a:pPr eaLnBrk="1" hangingPunct="1"/>
            <a:r>
              <a:rPr lang="fr-FR" altLang="fr-FR" sz="2200" dirty="0" smtClean="0"/>
              <a:t>Gave </a:t>
            </a:r>
            <a:r>
              <a:rPr lang="fr-FR" altLang="fr-FR" sz="2200" dirty="0" err="1" smtClean="0"/>
              <a:t>law</a:t>
            </a:r>
            <a:r>
              <a:rPr lang="fr-FR" altLang="fr-FR" sz="2200" dirty="0" smtClean="0"/>
              <a:t> </a:t>
            </a:r>
            <a:r>
              <a:rPr lang="fr-FR" altLang="fr-FR" sz="2200" dirty="0" err="1" smtClean="0"/>
              <a:t>making</a:t>
            </a:r>
            <a:r>
              <a:rPr lang="fr-FR" altLang="fr-FR" sz="2200" dirty="0" smtClean="0"/>
              <a:t> </a:t>
            </a:r>
            <a:r>
              <a:rPr lang="fr-FR" altLang="fr-FR" sz="2200" dirty="0" err="1" smtClean="0"/>
              <a:t>autority</a:t>
            </a:r>
            <a:r>
              <a:rPr lang="fr-FR" altLang="fr-FR" sz="2200" dirty="0" smtClean="0"/>
              <a:t> in </a:t>
            </a:r>
            <a:r>
              <a:rPr lang="fr-FR" altLang="fr-FR" sz="2200" dirty="0" err="1" smtClean="0"/>
              <a:t>many</a:t>
            </a:r>
            <a:r>
              <a:rPr lang="fr-FR" altLang="fr-FR" sz="2200" dirty="0" smtClean="0"/>
              <a:t> </a:t>
            </a:r>
            <a:r>
              <a:rPr lang="fr-FR" altLang="fr-FR" sz="2200" dirty="0" err="1" smtClean="0"/>
              <a:t>fields</a:t>
            </a:r>
            <a:r>
              <a:rPr lang="fr-FR" altLang="fr-FR" sz="2200" dirty="0" smtClean="0"/>
              <a:t>:</a:t>
            </a:r>
          </a:p>
          <a:p>
            <a:pPr lvl="1" eaLnBrk="1" hangingPunct="1"/>
            <a:r>
              <a:rPr lang="fr-FR" altLang="fr-FR" sz="2000" dirty="0" err="1" smtClean="0"/>
              <a:t>Health</a:t>
            </a:r>
            <a:endParaRPr lang="fr-FR" altLang="fr-FR" sz="2000" dirty="0" smtClean="0"/>
          </a:p>
          <a:p>
            <a:pPr lvl="1" eaLnBrk="1" hangingPunct="1"/>
            <a:r>
              <a:rPr lang="fr-FR" altLang="fr-FR" sz="2000" dirty="0" smtClean="0"/>
              <a:t>Protection and management of </a:t>
            </a:r>
            <a:r>
              <a:rPr lang="fr-FR" altLang="fr-FR" sz="2000" dirty="0" err="1" smtClean="0"/>
              <a:t>wild</a:t>
            </a:r>
            <a:r>
              <a:rPr lang="fr-FR" altLang="fr-FR" sz="2000" dirty="0" smtClean="0"/>
              <a:t> life</a:t>
            </a:r>
          </a:p>
          <a:p>
            <a:pPr lvl="1" eaLnBrk="1" hangingPunct="1"/>
            <a:r>
              <a:rPr lang="fr-FR" altLang="fr-FR" sz="2000" dirty="0" err="1" smtClean="0"/>
              <a:t>Trespass</a:t>
            </a:r>
            <a:endParaRPr lang="fr-FR" altLang="fr-FR" sz="2000" dirty="0" smtClean="0"/>
          </a:p>
          <a:p>
            <a:pPr lvl="1" eaLnBrk="1" hangingPunct="1"/>
            <a:r>
              <a:rPr lang="fr-FR" altLang="fr-FR" sz="2000" dirty="0" err="1" smtClean="0"/>
              <a:t>Fire</a:t>
            </a:r>
            <a:r>
              <a:rPr lang="fr-FR" altLang="fr-FR" sz="2000" dirty="0" smtClean="0"/>
              <a:t> </a:t>
            </a:r>
            <a:r>
              <a:rPr lang="fr-FR" altLang="fr-FR" sz="2000" dirty="0" err="1" smtClean="0"/>
              <a:t>safety</a:t>
            </a:r>
            <a:r>
              <a:rPr lang="fr-FR" altLang="fr-FR" sz="2000" dirty="0" smtClean="0"/>
              <a:t> and protection services</a:t>
            </a:r>
          </a:p>
          <a:p>
            <a:pPr lvl="1" eaLnBrk="1" hangingPunct="1"/>
            <a:r>
              <a:rPr lang="fr-FR" altLang="fr-FR" sz="2000" dirty="0" err="1" smtClean="0"/>
              <a:t>Residency</a:t>
            </a:r>
            <a:endParaRPr lang="fr-FR" altLang="fr-FR" sz="2000" dirty="0" smtClean="0"/>
          </a:p>
          <a:p>
            <a:pPr lvl="1" eaLnBrk="1" hangingPunct="1"/>
            <a:r>
              <a:rPr lang="fr-FR" altLang="fr-FR" sz="2000" dirty="0" smtClean="0"/>
              <a:t>Construction and maintenance of local </a:t>
            </a:r>
            <a:r>
              <a:rPr lang="fr-FR" altLang="fr-FR" sz="2000" dirty="0" err="1" smtClean="0"/>
              <a:t>works</a:t>
            </a:r>
            <a:endParaRPr lang="fr-FR" altLang="fr-FR" sz="2000" dirty="0" smtClean="0"/>
          </a:p>
          <a:p>
            <a:pPr lvl="1" eaLnBrk="1" hangingPunct="1"/>
            <a:r>
              <a:rPr lang="fr-FR" altLang="fr-FR" sz="2000" dirty="0" smtClean="0"/>
              <a:t>Construction and </a:t>
            </a:r>
            <a:r>
              <a:rPr lang="fr-FR" altLang="fr-FR" sz="2000" dirty="0" err="1" smtClean="0"/>
              <a:t>regulation</a:t>
            </a:r>
            <a:r>
              <a:rPr lang="fr-FR" altLang="fr-FR" sz="2000" dirty="0" smtClean="0"/>
              <a:t> of water supplies</a:t>
            </a:r>
          </a:p>
          <a:p>
            <a:pPr lvl="1" eaLnBrk="1" hangingPunct="1"/>
            <a:r>
              <a:rPr lang="fr-FR" altLang="fr-FR" sz="2000" dirty="0" err="1" smtClean="0"/>
              <a:t>Bulding</a:t>
            </a:r>
            <a:r>
              <a:rPr lang="fr-FR" altLang="fr-FR" sz="2000" dirty="0" smtClean="0"/>
              <a:t> construction, </a:t>
            </a:r>
            <a:r>
              <a:rPr lang="fr-FR" altLang="fr-FR" sz="2000" dirty="0" err="1" smtClean="0"/>
              <a:t>including</a:t>
            </a:r>
            <a:r>
              <a:rPr lang="fr-FR" altLang="fr-FR" sz="2000" dirty="0" smtClean="0"/>
              <a:t> inspection or </a:t>
            </a:r>
            <a:r>
              <a:rPr lang="fr-FR" altLang="fr-FR" sz="2000" dirty="0" err="1" smtClean="0"/>
              <a:t>renovation</a:t>
            </a:r>
            <a:r>
              <a:rPr lang="fr-FR" altLang="fr-FR" sz="2000" dirty="0" smtClean="0"/>
              <a:t> of </a:t>
            </a:r>
            <a:r>
              <a:rPr lang="fr-FR" altLang="fr-FR" sz="2000" dirty="0" err="1" smtClean="0"/>
              <a:t>premises</a:t>
            </a:r>
            <a:endParaRPr lang="fr-FR" altLang="fr-FR" sz="2000" dirty="0" smtClean="0"/>
          </a:p>
          <a:p>
            <a:pPr lvl="1" eaLnBrk="1" hangingPunct="1"/>
            <a:r>
              <a:rPr lang="fr-FR" altLang="fr-FR" sz="2000" dirty="0" err="1" smtClean="0"/>
              <a:t>Waste</a:t>
            </a:r>
            <a:r>
              <a:rPr lang="fr-FR" altLang="fr-FR" sz="2000" dirty="0" smtClean="0"/>
              <a:t> </a:t>
            </a:r>
            <a:r>
              <a:rPr lang="fr-FR" altLang="fr-FR" sz="2000" dirty="0" err="1" smtClean="0"/>
              <a:t>dispoval</a:t>
            </a:r>
            <a:r>
              <a:rPr lang="fr-FR" altLang="fr-FR" sz="2000" dirty="0" smtClean="0"/>
              <a:t>, management and </a:t>
            </a:r>
            <a:r>
              <a:rPr lang="fr-FR" altLang="fr-FR" sz="2000" dirty="0" err="1" smtClean="0"/>
              <a:t>sanitation</a:t>
            </a:r>
            <a:endParaRPr lang="fr-FR" altLang="fr-FR" sz="2000" dirty="0" smtClean="0"/>
          </a:p>
          <a:p>
            <a:pPr lvl="1" eaLnBrk="1" hangingPunct="1"/>
            <a:r>
              <a:rPr lang="fr-FR" altLang="fr-FR" sz="2000" dirty="0" smtClean="0"/>
              <a:t>Traffic </a:t>
            </a:r>
            <a:r>
              <a:rPr lang="fr-FR" altLang="fr-FR" sz="2000" dirty="0" err="1" smtClean="0"/>
              <a:t>regulation</a:t>
            </a:r>
            <a:endParaRPr lang="fr-FR" altLang="fr-FR" sz="2000" dirty="0" smtClean="0"/>
          </a:p>
          <a:p>
            <a:pPr lvl="1" eaLnBrk="1" hangingPunct="1"/>
            <a:endParaRPr lang="fr-FR" altLang="fr-FR" sz="1800" dirty="0" smtClean="0"/>
          </a:p>
        </p:txBody>
      </p:sp>
      <p:sp>
        <p:nvSpPr>
          <p:cNvPr id="6" name="Rectangle 2"/>
          <p:cNvSpPr txBox="1">
            <a:spLocks noChangeArrowheads="1"/>
          </p:cNvSpPr>
          <p:nvPr/>
        </p:nvSpPr>
        <p:spPr bwMode="auto">
          <a:xfrm>
            <a:off x="71438" y="228600"/>
            <a:ext cx="823436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a:lstStyle>
          <a:p>
            <a:pPr marL="609600" indent="-609600" algn="ctr" eaLnBrk="1" hangingPunct="1">
              <a:lnSpc>
                <a:spcPct val="80000"/>
              </a:lnSpc>
              <a:buFontTx/>
              <a:buNone/>
              <a:defRPr/>
            </a:pPr>
            <a:endParaRPr lang="en-CA" altLang="fr-FR" sz="2800" dirty="0"/>
          </a:p>
          <a:p>
            <a:pPr marL="609600" indent="-609600" algn="ctr" eaLnBrk="1" hangingPunct="1">
              <a:lnSpc>
                <a:spcPct val="80000"/>
              </a:lnSpc>
              <a:buFontTx/>
              <a:buNone/>
              <a:defRPr/>
            </a:pPr>
            <a:r>
              <a:rPr lang="en-CA" altLang="fr-FR" sz="2800" dirty="0" smtClean="0"/>
              <a:t>Land Governance Agreement</a:t>
            </a:r>
            <a:endParaRPr lang="en-CA" altLang="fr-FR" sz="2800" dirty="0"/>
          </a:p>
        </p:txBody>
      </p:sp>
      <p:sp>
        <p:nvSpPr>
          <p:cNvPr id="7" name="Slide Number Placeholder 3"/>
          <p:cNvSpPr>
            <a:spLocks noGrp="1"/>
          </p:cNvSpPr>
          <p:nvPr>
            <p:ph type="sldNum" sz="quarter" idx="10"/>
          </p:nvPr>
        </p:nvSpPr>
        <p:spPr>
          <a:xfrm>
            <a:off x="8382000" y="6510528"/>
            <a:ext cx="762000" cy="304800"/>
          </a:xfrm>
        </p:spPr>
        <p:txBody>
          <a:bodyPr/>
          <a:lstStyle/>
          <a:p>
            <a:pPr>
              <a:defRPr/>
            </a:pPr>
            <a:fld id="{3530A049-ABFD-40BC-9E7A-E198708E9BF3}" type="slidenum">
              <a:rPr lang="en-CA"/>
              <a:pPr>
                <a:defRPr/>
              </a:pPr>
              <a:t>14</a:t>
            </a:fld>
            <a:endParaRPr lang="en-CA" dirty="0"/>
          </a:p>
        </p:txBody>
      </p:sp>
    </p:spTree>
    <p:extLst>
      <p:ext uri="{BB962C8B-B14F-4D97-AF65-F5344CB8AC3E}">
        <p14:creationId xmlns:p14="http://schemas.microsoft.com/office/powerpoint/2010/main" val="23530688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Espace réservé du contenu 2"/>
          <p:cNvSpPr>
            <a:spLocks noGrp="1"/>
          </p:cNvSpPr>
          <p:nvPr>
            <p:ph idx="1"/>
          </p:nvPr>
        </p:nvSpPr>
        <p:spPr>
          <a:xfrm>
            <a:off x="152400" y="1733551"/>
            <a:ext cx="8229600" cy="1804987"/>
          </a:xfrm>
        </p:spPr>
        <p:txBody>
          <a:bodyPr/>
          <a:lstStyle/>
          <a:p>
            <a:pPr marL="0" indent="0" eaLnBrk="1" hangingPunct="1">
              <a:buFontTx/>
              <a:buNone/>
            </a:pPr>
            <a:endParaRPr lang="fr-FR" altLang="fr-FR" sz="2200" dirty="0" smtClean="0"/>
          </a:p>
          <a:p>
            <a:pPr marL="0" indent="0" eaLnBrk="1" hangingPunct="1">
              <a:buFontTx/>
              <a:buNone/>
            </a:pPr>
            <a:r>
              <a:rPr lang="fr-FR" altLang="fr-FR" sz="2200" dirty="0" err="1" smtClean="0"/>
              <a:t>Implementation</a:t>
            </a:r>
            <a:r>
              <a:rPr lang="fr-FR" altLang="fr-FR" sz="2200" dirty="0" smtClean="0"/>
              <a:t> </a:t>
            </a:r>
            <a:r>
              <a:rPr lang="fr-FR" altLang="fr-FR" sz="2200" dirty="0" err="1" smtClean="0"/>
              <a:t>legislation</a:t>
            </a:r>
            <a:r>
              <a:rPr lang="fr-FR" altLang="fr-FR" sz="2200" dirty="0" smtClean="0"/>
              <a:t> </a:t>
            </a:r>
            <a:r>
              <a:rPr lang="fr-FR" altLang="fr-FR" sz="2200" dirty="0" err="1" smtClean="0"/>
              <a:t>that</a:t>
            </a:r>
            <a:r>
              <a:rPr lang="fr-FR" altLang="fr-FR" sz="2200" dirty="0" smtClean="0"/>
              <a:t> </a:t>
            </a:r>
            <a:r>
              <a:rPr lang="fr-FR" altLang="fr-FR" sz="2200" dirty="0" err="1" smtClean="0"/>
              <a:t>gives</a:t>
            </a:r>
            <a:r>
              <a:rPr lang="fr-FR" altLang="fr-FR" sz="2200" dirty="0" smtClean="0"/>
              <a:t> </a:t>
            </a:r>
            <a:r>
              <a:rPr lang="fr-FR" altLang="fr-FR" sz="2200" dirty="0" err="1" smtClean="0"/>
              <a:t>effect</a:t>
            </a:r>
            <a:r>
              <a:rPr lang="fr-FR" altLang="fr-FR" sz="2200" dirty="0" smtClean="0"/>
              <a:t> to the land </a:t>
            </a:r>
            <a:r>
              <a:rPr lang="fr-FR" altLang="fr-FR" sz="2200" dirty="0" err="1" smtClean="0"/>
              <a:t>governance</a:t>
            </a:r>
            <a:r>
              <a:rPr lang="fr-FR" altLang="fr-FR" sz="2200" dirty="0" smtClean="0"/>
              <a:t> agreement</a:t>
            </a:r>
          </a:p>
        </p:txBody>
      </p:sp>
      <p:sp>
        <p:nvSpPr>
          <p:cNvPr id="6" name="Rectangle 2"/>
          <p:cNvSpPr txBox="1">
            <a:spLocks noChangeArrowheads="1"/>
          </p:cNvSpPr>
          <p:nvPr/>
        </p:nvSpPr>
        <p:spPr bwMode="auto">
          <a:xfrm>
            <a:off x="71438" y="228600"/>
            <a:ext cx="8234362" cy="147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a:lstStyle>
          <a:p>
            <a:pPr marL="609600" indent="-609600" algn="ctr" eaLnBrk="1" hangingPunct="1">
              <a:lnSpc>
                <a:spcPct val="80000"/>
              </a:lnSpc>
              <a:buFontTx/>
              <a:buNone/>
              <a:defRPr/>
            </a:pPr>
            <a:endParaRPr lang="en-CA" altLang="fr-FR" sz="2800" dirty="0" smtClean="0"/>
          </a:p>
          <a:p>
            <a:pPr marL="609600" indent="-609600" algn="ctr" eaLnBrk="1" hangingPunct="1">
              <a:lnSpc>
                <a:spcPct val="80000"/>
              </a:lnSpc>
              <a:buFontTx/>
              <a:buNone/>
              <a:defRPr/>
            </a:pPr>
            <a:r>
              <a:rPr lang="en-CA" altLang="fr-FR" sz="2800" dirty="0" smtClean="0"/>
              <a:t>Kanesatake Interim Land Base Governance Act (S-24)</a:t>
            </a:r>
            <a:endParaRPr lang="en-CA" altLang="fr-FR" sz="2800" dirty="0"/>
          </a:p>
        </p:txBody>
      </p:sp>
      <p:sp>
        <p:nvSpPr>
          <p:cNvPr id="7" name="Slide Number Placeholder 3"/>
          <p:cNvSpPr>
            <a:spLocks noGrp="1"/>
          </p:cNvSpPr>
          <p:nvPr>
            <p:ph type="sldNum" sz="quarter" idx="10"/>
          </p:nvPr>
        </p:nvSpPr>
        <p:spPr>
          <a:xfrm>
            <a:off x="8382000" y="6510528"/>
            <a:ext cx="762000" cy="304800"/>
          </a:xfrm>
        </p:spPr>
        <p:txBody>
          <a:bodyPr/>
          <a:lstStyle/>
          <a:p>
            <a:pPr>
              <a:defRPr/>
            </a:pPr>
            <a:fld id="{3530A049-ABFD-40BC-9E7A-E198708E9BF3}" type="slidenum">
              <a:rPr lang="en-CA"/>
              <a:pPr>
                <a:defRPr/>
              </a:pPr>
              <a:t>15</a:t>
            </a:fld>
            <a:endParaRPr lang="en-CA" dirty="0"/>
          </a:p>
        </p:txBody>
      </p:sp>
    </p:spTree>
    <p:extLst>
      <p:ext uri="{BB962C8B-B14F-4D97-AF65-F5344CB8AC3E}">
        <p14:creationId xmlns:p14="http://schemas.microsoft.com/office/powerpoint/2010/main" val="32127143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algn="ctr" eaLnBrk="1" hangingPunct="1"/>
            <a:r>
              <a:rPr lang="fr-FR" altLang="en-US" dirty="0" smtClean="0"/>
              <a:t>CONTENT</a:t>
            </a:r>
          </a:p>
        </p:txBody>
      </p:sp>
      <p:sp>
        <p:nvSpPr>
          <p:cNvPr id="4" name="Slide Number Placeholder 3"/>
          <p:cNvSpPr>
            <a:spLocks noGrp="1"/>
          </p:cNvSpPr>
          <p:nvPr>
            <p:ph type="sldNum" sz="quarter" idx="10"/>
          </p:nvPr>
        </p:nvSpPr>
        <p:spPr/>
        <p:txBody>
          <a:bodyPr/>
          <a:lstStyle/>
          <a:p>
            <a:pPr>
              <a:defRPr/>
            </a:pPr>
            <a:fld id="{3530A049-ABFD-40BC-9E7A-E198708E9BF3}" type="slidenum">
              <a:rPr lang="en-CA"/>
              <a:pPr>
                <a:defRPr/>
              </a:pPr>
              <a:t>2</a:t>
            </a:fld>
            <a:endParaRPr lang="en-CA"/>
          </a:p>
        </p:txBody>
      </p:sp>
      <p:sp>
        <p:nvSpPr>
          <p:cNvPr id="9" name="Rectangle 3"/>
          <p:cNvSpPr>
            <a:spLocks noGrp="1" noChangeArrowheads="1"/>
          </p:cNvSpPr>
          <p:nvPr>
            <p:ph idx="1"/>
          </p:nvPr>
        </p:nvSpPr>
        <p:spPr>
          <a:xfrm>
            <a:off x="228600" y="1557338"/>
            <a:ext cx="7869238" cy="4897437"/>
          </a:xfrm>
        </p:spPr>
        <p:txBody>
          <a:bodyPr/>
          <a:lstStyle/>
          <a:p>
            <a:pPr eaLnBrk="1" hangingPunct="1"/>
            <a:r>
              <a:rPr lang="en-CA" altLang="fr-FR" sz="2200" b="1" dirty="0" smtClean="0"/>
              <a:t>1991-2007</a:t>
            </a:r>
            <a:r>
              <a:rPr lang="en-CA" altLang="fr-FR" sz="2200" dirty="0" smtClean="0"/>
              <a:t>: </a:t>
            </a:r>
            <a:r>
              <a:rPr lang="en-CA" altLang="fr-FR" sz="2200" dirty="0" smtClean="0"/>
              <a:t>History of the purchase of 3</a:t>
            </a:r>
            <a:r>
              <a:rPr lang="en-CA" altLang="fr-FR" sz="2200" baseline="30000" dirty="0" smtClean="0"/>
              <a:t>rd </a:t>
            </a:r>
            <a:r>
              <a:rPr lang="en-CA" altLang="fr-FR" sz="2200" dirty="0" smtClean="0"/>
              <a:t> party interest to add to the Kanesatake interim land base</a:t>
            </a:r>
            <a:endParaRPr lang="en-CA" altLang="fr-FR" sz="2200" baseline="30000" dirty="0" smtClean="0"/>
          </a:p>
          <a:p>
            <a:pPr eaLnBrk="1" hangingPunct="1"/>
            <a:r>
              <a:rPr lang="en-CA" altLang="fr-FR" sz="2200" b="1" dirty="0" smtClean="0"/>
              <a:t>1994-1995</a:t>
            </a:r>
            <a:r>
              <a:rPr lang="en-CA" altLang="fr-FR" sz="2200" dirty="0" smtClean="0"/>
              <a:t>: Management of properties by Canada with Mohawks advisor selected by MCK</a:t>
            </a:r>
          </a:p>
          <a:p>
            <a:pPr eaLnBrk="1" hangingPunct="1"/>
            <a:r>
              <a:rPr lang="en-CA" altLang="fr-FR" sz="2200" b="1" dirty="0" smtClean="0"/>
              <a:t>1999</a:t>
            </a:r>
            <a:r>
              <a:rPr lang="en-CA" altLang="fr-FR" sz="2200" dirty="0" smtClean="0"/>
              <a:t>: Property management agreement</a:t>
            </a:r>
          </a:p>
          <a:p>
            <a:pPr eaLnBrk="1" hangingPunct="1"/>
            <a:r>
              <a:rPr lang="en-CA" altLang="fr-FR" sz="2200" b="1" dirty="0" smtClean="0"/>
              <a:t>2001</a:t>
            </a:r>
            <a:r>
              <a:rPr lang="en-CA" altLang="fr-FR" sz="2200" dirty="0" smtClean="0"/>
              <a:t>: Amended property management</a:t>
            </a:r>
          </a:p>
          <a:p>
            <a:pPr eaLnBrk="1" hangingPunct="1"/>
            <a:r>
              <a:rPr lang="en-CA" altLang="fr-FR" sz="2200" dirty="0" smtClean="0"/>
              <a:t>The allotment process</a:t>
            </a:r>
          </a:p>
          <a:p>
            <a:pPr eaLnBrk="1" hangingPunct="1"/>
            <a:r>
              <a:rPr lang="en-CA" altLang="fr-FR" sz="2200" dirty="0" smtClean="0"/>
              <a:t>The Jean-</a:t>
            </a:r>
            <a:r>
              <a:rPr lang="en-CA" altLang="fr-FR" sz="2200" dirty="0" err="1" smtClean="0"/>
              <a:t>Roch</a:t>
            </a:r>
            <a:r>
              <a:rPr lang="en-CA" altLang="fr-FR" sz="2200" dirty="0" smtClean="0"/>
              <a:t> Simon case</a:t>
            </a:r>
          </a:p>
          <a:p>
            <a:pPr eaLnBrk="1" hangingPunct="1"/>
            <a:r>
              <a:rPr lang="en-CA" altLang="fr-FR" sz="2200" b="1" dirty="0" smtClean="0"/>
              <a:t>2000</a:t>
            </a:r>
            <a:r>
              <a:rPr lang="en-CA" altLang="fr-FR" sz="2200" dirty="0" smtClean="0"/>
              <a:t>: The Land Governance Agreement</a:t>
            </a:r>
          </a:p>
          <a:p>
            <a:pPr eaLnBrk="1" hangingPunct="1"/>
            <a:r>
              <a:rPr lang="en-CA" altLang="fr-FR" sz="2200" b="1" dirty="0" smtClean="0"/>
              <a:t>2001</a:t>
            </a:r>
            <a:r>
              <a:rPr lang="en-CA" altLang="fr-FR" sz="2200" dirty="0" smtClean="0"/>
              <a:t>: The Kanesatake Interim Land Base Governance </a:t>
            </a:r>
            <a:r>
              <a:rPr lang="en-CA" altLang="fr-FR" sz="2200" dirty="0" smtClean="0"/>
              <a:t>act (S24</a:t>
            </a:r>
            <a:r>
              <a:rPr lang="en-CA" altLang="fr-FR" sz="2200" dirty="0"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3530A049-ABFD-40BC-9E7A-E198708E9BF3}" type="slidenum">
              <a:rPr lang="en-CA"/>
              <a:pPr>
                <a:defRPr/>
              </a:pPr>
              <a:t>3</a:t>
            </a:fld>
            <a:endParaRPr lang="en-CA"/>
          </a:p>
        </p:txBody>
      </p:sp>
      <p:sp>
        <p:nvSpPr>
          <p:cNvPr id="5" name="Rectangle 2"/>
          <p:cNvSpPr txBox="1">
            <a:spLocks noChangeArrowheads="1"/>
          </p:cNvSpPr>
          <p:nvPr/>
        </p:nvSpPr>
        <p:spPr bwMode="auto">
          <a:xfrm>
            <a:off x="71438" y="533400"/>
            <a:ext cx="8234362"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a:lstStyle>
          <a:p>
            <a:pPr algn="ctr" eaLnBrk="1" hangingPunct="1">
              <a:lnSpc>
                <a:spcPct val="100000"/>
              </a:lnSpc>
            </a:pPr>
            <a:r>
              <a:rPr lang="fr-CA" altLang="fr-FR" sz="2800" kern="0" dirty="0" err="1" smtClean="0">
                <a:latin typeface="+mn-lt"/>
              </a:rPr>
              <a:t>History</a:t>
            </a:r>
            <a:r>
              <a:rPr lang="fr-CA" altLang="fr-FR" sz="2800" kern="0" dirty="0" smtClean="0">
                <a:latin typeface="+mn-lt"/>
              </a:rPr>
              <a:t> of </a:t>
            </a:r>
            <a:r>
              <a:rPr lang="fr-CA" altLang="fr-FR" sz="2800" kern="0" dirty="0" err="1" smtClean="0">
                <a:latin typeface="+mn-lt"/>
              </a:rPr>
              <a:t>purchase</a:t>
            </a:r>
            <a:r>
              <a:rPr lang="fr-CA" altLang="fr-FR" sz="2800" kern="0" dirty="0" smtClean="0">
                <a:latin typeface="+mn-lt"/>
              </a:rPr>
              <a:t> of 3</a:t>
            </a:r>
            <a:r>
              <a:rPr lang="fr-CA" altLang="fr-FR" sz="2800" kern="0" baseline="30000" dirty="0" smtClean="0">
                <a:latin typeface="+mn-lt"/>
              </a:rPr>
              <a:t>rd</a:t>
            </a:r>
            <a:r>
              <a:rPr lang="fr-CA" altLang="fr-FR" sz="2800" kern="0" dirty="0" smtClean="0">
                <a:latin typeface="+mn-lt"/>
              </a:rPr>
              <a:t> party </a:t>
            </a:r>
            <a:r>
              <a:rPr lang="fr-CA" altLang="fr-FR" sz="2800" kern="0" dirty="0" err="1" smtClean="0">
                <a:latin typeface="+mn-lt"/>
              </a:rPr>
              <a:t>interest</a:t>
            </a:r>
            <a:r>
              <a:rPr lang="fr-CA" altLang="fr-FR" sz="2800" kern="0" dirty="0" smtClean="0">
                <a:latin typeface="+mn-lt"/>
              </a:rPr>
              <a:t> to </a:t>
            </a:r>
            <a:r>
              <a:rPr lang="fr-CA" altLang="fr-FR" sz="2800" kern="0" dirty="0" err="1" smtClean="0">
                <a:latin typeface="+mn-lt"/>
              </a:rPr>
              <a:t>add</a:t>
            </a:r>
            <a:r>
              <a:rPr lang="fr-CA" altLang="fr-FR" sz="2800" kern="0" dirty="0" smtClean="0">
                <a:latin typeface="+mn-lt"/>
              </a:rPr>
              <a:t> to Kanesatake </a:t>
            </a:r>
            <a:r>
              <a:rPr lang="fr-CA" altLang="fr-FR" sz="2800" kern="0" dirty="0" err="1" smtClean="0">
                <a:latin typeface="+mn-lt"/>
              </a:rPr>
              <a:t>interim</a:t>
            </a:r>
            <a:r>
              <a:rPr lang="fr-CA" altLang="fr-FR" sz="2800" kern="0" dirty="0" smtClean="0">
                <a:latin typeface="+mn-lt"/>
              </a:rPr>
              <a:t> land base</a:t>
            </a:r>
          </a:p>
        </p:txBody>
      </p:sp>
      <p:sp>
        <p:nvSpPr>
          <p:cNvPr id="6" name="Rectangle 3"/>
          <p:cNvSpPr>
            <a:spLocks noGrp="1" noChangeArrowheads="1"/>
          </p:cNvSpPr>
          <p:nvPr>
            <p:ph idx="1"/>
          </p:nvPr>
        </p:nvSpPr>
        <p:spPr>
          <a:xfrm>
            <a:off x="71438" y="1752600"/>
            <a:ext cx="8158162" cy="4572000"/>
          </a:xfrm>
        </p:spPr>
        <p:txBody>
          <a:bodyPr/>
          <a:lstStyle/>
          <a:p>
            <a:pPr marL="458788" lvl="1" indent="-373063" eaLnBrk="1" hangingPunct="1">
              <a:buFont typeface="Wingdings" panose="05000000000000000000" pitchFamily="2" charset="2"/>
              <a:buChar char="Ø"/>
            </a:pPr>
            <a:r>
              <a:rPr lang="en-CA" altLang="fr-FR" sz="2000" b="1" u="sng" dirty="0" smtClean="0"/>
              <a:t>Document</a:t>
            </a:r>
            <a:r>
              <a:rPr lang="en-CA" altLang="fr-FR" sz="2000" dirty="0" smtClean="0"/>
              <a:t>: Agenda and process for the negotiation with the community of Kanesatake (March 6</a:t>
            </a:r>
            <a:r>
              <a:rPr lang="en-CA" altLang="fr-FR" sz="2000" baseline="30000" dirty="0" smtClean="0"/>
              <a:t>th</a:t>
            </a:r>
            <a:r>
              <a:rPr lang="en-CA" altLang="fr-FR" sz="2000" dirty="0" smtClean="0"/>
              <a:t>, 1991)</a:t>
            </a:r>
          </a:p>
          <a:p>
            <a:pPr lvl="1" eaLnBrk="1" hangingPunct="1">
              <a:buFont typeface="Arial" charset="0"/>
              <a:buChar char="•"/>
            </a:pPr>
            <a:endParaRPr lang="en-CA" altLang="fr-FR" sz="2000" dirty="0" smtClean="0"/>
          </a:p>
          <a:p>
            <a:pPr marL="609600" indent="-609600" algn="just" eaLnBrk="1" hangingPunct="1">
              <a:buFontTx/>
              <a:buNone/>
            </a:pPr>
            <a:r>
              <a:rPr lang="en-CA" altLang="fr-FR" sz="2000" dirty="0" smtClean="0"/>
              <a:t> </a:t>
            </a:r>
            <a:r>
              <a:rPr lang="en-CA" altLang="fr-FR" sz="2000" b="1" dirty="0" smtClean="0"/>
              <a:t>3. </a:t>
            </a:r>
            <a:r>
              <a:rPr lang="en-CA" altLang="fr-FR" sz="2000" b="1" u="sng" dirty="0" smtClean="0"/>
              <a:t>Subject matters for Negotiations</a:t>
            </a:r>
            <a:endParaRPr lang="en-CA" altLang="fr-FR" sz="2000" u="sng" dirty="0" smtClean="0"/>
          </a:p>
          <a:p>
            <a:pPr marL="609600" indent="-609600" algn="just" eaLnBrk="1" hangingPunct="1">
              <a:buFontTx/>
              <a:buNone/>
            </a:pPr>
            <a:r>
              <a:rPr lang="en-CA" altLang="fr-FR" sz="2000" dirty="0" smtClean="0"/>
              <a:t>	3.1-i) </a:t>
            </a:r>
            <a:r>
              <a:rPr lang="en-CA" altLang="fr-FR" sz="2000" u="sng" dirty="0" smtClean="0"/>
              <a:t>Land issues</a:t>
            </a:r>
          </a:p>
          <a:p>
            <a:pPr marL="609600" indent="-609600" algn="just" eaLnBrk="1" hangingPunct="1">
              <a:buFontTx/>
              <a:buNone/>
            </a:pPr>
            <a:r>
              <a:rPr lang="en-CA" altLang="fr-FR" sz="2000" dirty="0" smtClean="0"/>
              <a:t>		                            </a:t>
            </a:r>
            <a:r>
              <a:rPr lang="en-CA" altLang="fr-FR" sz="2000" u="sng" dirty="0" smtClean="0"/>
              <a:t>Interim agreements</a:t>
            </a:r>
          </a:p>
          <a:p>
            <a:pPr marL="1866900" lvl="3" indent="-1238250" eaLnBrk="1" hangingPunct="1">
              <a:buFontTx/>
              <a:buNone/>
            </a:pPr>
            <a:r>
              <a:rPr lang="en-CA" altLang="fr-FR" sz="2000" dirty="0" smtClean="0"/>
              <a:t>1) Continuation of federal purchase of third party</a:t>
            </a:r>
          </a:p>
          <a:p>
            <a:pPr marL="1866900" lvl="3" indent="-1238250" eaLnBrk="1" hangingPunct="1">
              <a:buFontTx/>
              <a:buNone/>
            </a:pPr>
            <a:r>
              <a:rPr lang="en-CA" altLang="fr-FR" sz="2000" dirty="0" smtClean="0"/>
              <a:t>     interest in the “Common” lands</a:t>
            </a:r>
          </a:p>
          <a:p>
            <a:pPr marL="1866900" lvl="3" indent="-1238250" eaLnBrk="1" hangingPunct="1">
              <a:buFontTx/>
              <a:buNone/>
            </a:pPr>
            <a:r>
              <a:rPr lang="en-CA" altLang="fr-FR" sz="2000" dirty="0" smtClean="0"/>
              <a:t>2)  Acquisition of available third party interest to be included</a:t>
            </a:r>
          </a:p>
          <a:p>
            <a:pPr marL="1866900" lvl="3" indent="-1238250" eaLnBrk="1" hangingPunct="1">
              <a:buFontTx/>
              <a:buNone/>
            </a:pPr>
            <a:r>
              <a:rPr lang="en-CA" altLang="fr-FR" sz="2000" dirty="0" smtClean="0"/>
              <a:t>     within the eventual land base of the Mohawks of Kanesatake</a:t>
            </a:r>
          </a:p>
          <a:p>
            <a:pPr marL="1866900" lvl="3" indent="-609600" eaLnBrk="1" hangingPunct="1">
              <a:buFontTx/>
              <a:buNone/>
            </a:pPr>
            <a:r>
              <a:rPr lang="en-CA" altLang="fr-FR" sz="800" dirty="0" smtClean="0"/>
              <a:t>	</a:t>
            </a:r>
          </a:p>
        </p:txBody>
      </p:sp>
    </p:spTree>
    <p:extLst>
      <p:ext uri="{BB962C8B-B14F-4D97-AF65-F5344CB8AC3E}">
        <p14:creationId xmlns:p14="http://schemas.microsoft.com/office/powerpoint/2010/main" val="1494913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3530A049-ABFD-40BC-9E7A-E198708E9BF3}" type="slidenum">
              <a:rPr lang="en-CA"/>
              <a:pPr>
                <a:defRPr/>
              </a:pPr>
              <a:t>4</a:t>
            </a:fld>
            <a:endParaRPr lang="en-CA"/>
          </a:p>
        </p:txBody>
      </p:sp>
      <p:sp>
        <p:nvSpPr>
          <p:cNvPr id="5" name="Rectangle 2"/>
          <p:cNvSpPr txBox="1">
            <a:spLocks noChangeArrowheads="1"/>
          </p:cNvSpPr>
          <p:nvPr/>
        </p:nvSpPr>
        <p:spPr bwMode="auto">
          <a:xfrm>
            <a:off x="71438" y="533400"/>
            <a:ext cx="8234362"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a:lstStyle>
          <a:p>
            <a:pPr algn="ctr" eaLnBrk="1" hangingPunct="1">
              <a:lnSpc>
                <a:spcPct val="100000"/>
              </a:lnSpc>
            </a:pPr>
            <a:r>
              <a:rPr lang="fr-CA" altLang="fr-FR" sz="2800" kern="0" dirty="0" err="1" smtClean="0">
                <a:latin typeface="+mn-lt"/>
              </a:rPr>
              <a:t>History</a:t>
            </a:r>
            <a:r>
              <a:rPr lang="fr-CA" altLang="fr-FR" sz="2800" kern="0" dirty="0" smtClean="0">
                <a:latin typeface="+mn-lt"/>
              </a:rPr>
              <a:t> of </a:t>
            </a:r>
            <a:r>
              <a:rPr lang="fr-CA" altLang="fr-FR" sz="2800" kern="0" dirty="0" err="1" smtClean="0">
                <a:latin typeface="+mn-lt"/>
              </a:rPr>
              <a:t>purchase</a:t>
            </a:r>
            <a:r>
              <a:rPr lang="fr-CA" altLang="fr-FR" sz="2800" kern="0" dirty="0" smtClean="0">
                <a:latin typeface="+mn-lt"/>
              </a:rPr>
              <a:t> of 3</a:t>
            </a:r>
            <a:r>
              <a:rPr lang="fr-CA" altLang="fr-FR" sz="2800" kern="0" baseline="30000" dirty="0" smtClean="0">
                <a:latin typeface="+mn-lt"/>
              </a:rPr>
              <a:t>rd</a:t>
            </a:r>
            <a:r>
              <a:rPr lang="fr-CA" altLang="fr-FR" sz="2800" kern="0" dirty="0" smtClean="0">
                <a:latin typeface="+mn-lt"/>
              </a:rPr>
              <a:t> party </a:t>
            </a:r>
            <a:r>
              <a:rPr lang="fr-CA" altLang="fr-FR" sz="2800" kern="0" dirty="0" err="1" smtClean="0">
                <a:latin typeface="+mn-lt"/>
              </a:rPr>
              <a:t>interest</a:t>
            </a:r>
            <a:r>
              <a:rPr lang="fr-CA" altLang="fr-FR" sz="2800" kern="0" dirty="0" smtClean="0">
                <a:latin typeface="+mn-lt"/>
              </a:rPr>
              <a:t> to </a:t>
            </a:r>
            <a:r>
              <a:rPr lang="fr-CA" altLang="fr-FR" sz="2800" kern="0" dirty="0" err="1" smtClean="0">
                <a:latin typeface="+mn-lt"/>
              </a:rPr>
              <a:t>add</a:t>
            </a:r>
            <a:r>
              <a:rPr lang="fr-CA" altLang="fr-FR" sz="2800" kern="0" dirty="0" smtClean="0">
                <a:latin typeface="+mn-lt"/>
              </a:rPr>
              <a:t> to Kanesatake </a:t>
            </a:r>
            <a:r>
              <a:rPr lang="fr-CA" altLang="fr-FR" sz="2800" kern="0" dirty="0" err="1" smtClean="0">
                <a:latin typeface="+mn-lt"/>
              </a:rPr>
              <a:t>interim</a:t>
            </a:r>
            <a:r>
              <a:rPr lang="fr-CA" altLang="fr-FR" sz="2800" kern="0" dirty="0" smtClean="0">
                <a:latin typeface="+mn-lt"/>
              </a:rPr>
              <a:t> land base</a:t>
            </a:r>
          </a:p>
        </p:txBody>
      </p:sp>
      <p:sp>
        <p:nvSpPr>
          <p:cNvPr id="7" name="Rectangle 3"/>
          <p:cNvSpPr>
            <a:spLocks noGrp="1" noChangeArrowheads="1"/>
          </p:cNvSpPr>
          <p:nvPr>
            <p:ph idx="1"/>
          </p:nvPr>
        </p:nvSpPr>
        <p:spPr>
          <a:xfrm>
            <a:off x="179388" y="1600200"/>
            <a:ext cx="8202612" cy="4924425"/>
          </a:xfrm>
        </p:spPr>
        <p:txBody>
          <a:bodyPr/>
          <a:lstStyle/>
          <a:p>
            <a:pPr marL="0" indent="0" eaLnBrk="1" hangingPunct="1">
              <a:spcAft>
                <a:spcPts val="1200"/>
              </a:spcAft>
              <a:buFontTx/>
              <a:buNone/>
              <a:defRPr/>
            </a:pPr>
            <a:r>
              <a:rPr lang="en-CA" altLang="fr-FR" sz="2000" b="1" dirty="0" smtClean="0"/>
              <a:t>5. </a:t>
            </a:r>
            <a:r>
              <a:rPr lang="en-CA" altLang="fr-FR" sz="2000" b="1" u="sng" dirty="0" smtClean="0"/>
              <a:t>Timetable</a:t>
            </a:r>
          </a:p>
          <a:p>
            <a:pPr marL="0" indent="0" eaLnBrk="1" hangingPunct="1">
              <a:spcAft>
                <a:spcPts val="1200"/>
              </a:spcAft>
              <a:buFontTx/>
              <a:buNone/>
              <a:defRPr/>
            </a:pPr>
            <a:r>
              <a:rPr lang="en-CA" altLang="fr-FR" sz="2000" dirty="0" smtClean="0"/>
              <a:t>The Chiefs negotiators will establish the timetable for negotiations which ought not exceed two (2) years </a:t>
            </a:r>
          </a:p>
          <a:p>
            <a:pPr marL="0" indent="0" algn="ctr" eaLnBrk="1" hangingPunct="1">
              <a:buFontTx/>
              <a:buNone/>
              <a:defRPr/>
            </a:pPr>
            <a:r>
              <a:rPr lang="en-CA" altLang="fr-FR" sz="2000" b="1" dirty="0" smtClean="0"/>
              <a:t>Memorandum of understanding</a:t>
            </a:r>
          </a:p>
          <a:p>
            <a:pPr marL="0" indent="0" algn="ctr" eaLnBrk="1" hangingPunct="1">
              <a:buFontTx/>
              <a:buNone/>
              <a:defRPr/>
            </a:pPr>
            <a:r>
              <a:rPr lang="en-CA" altLang="fr-FR" sz="2000" b="1" dirty="0" smtClean="0"/>
              <a:t>between</a:t>
            </a:r>
          </a:p>
          <a:p>
            <a:pPr marL="0" indent="0" algn="ctr" eaLnBrk="1" hangingPunct="1">
              <a:buFontTx/>
              <a:buNone/>
              <a:defRPr/>
            </a:pPr>
            <a:r>
              <a:rPr lang="en-CA" altLang="fr-FR" sz="2000" b="1" dirty="0" smtClean="0"/>
              <a:t>The Mohawk Council of Kanesatake</a:t>
            </a:r>
          </a:p>
          <a:p>
            <a:pPr marL="0" indent="0" algn="ctr" eaLnBrk="1" hangingPunct="1">
              <a:buFontTx/>
              <a:buNone/>
              <a:defRPr/>
            </a:pPr>
            <a:r>
              <a:rPr lang="en-CA" altLang="fr-FR" sz="2000" b="1" dirty="0" smtClean="0"/>
              <a:t>and</a:t>
            </a:r>
          </a:p>
          <a:p>
            <a:pPr marL="0" indent="0" algn="ctr" eaLnBrk="1" hangingPunct="1">
              <a:buFontTx/>
              <a:buNone/>
              <a:defRPr/>
            </a:pPr>
            <a:r>
              <a:rPr lang="en-CA" altLang="fr-FR" sz="2000" b="1" dirty="0" smtClean="0"/>
              <a:t>The Government of Canada</a:t>
            </a:r>
          </a:p>
          <a:p>
            <a:pPr marL="0" indent="0" algn="ctr" eaLnBrk="1" hangingPunct="1">
              <a:spcAft>
                <a:spcPts val="1200"/>
              </a:spcAft>
              <a:buNone/>
              <a:defRPr/>
            </a:pPr>
            <a:r>
              <a:rPr lang="en-CA" altLang="fr-FR" sz="2000" b="1" dirty="0" smtClean="0"/>
              <a:t>(December 19</a:t>
            </a:r>
            <a:r>
              <a:rPr lang="en-CA" altLang="fr-FR" sz="2000" b="1" baseline="30000" dirty="0" smtClean="0"/>
              <a:t>th</a:t>
            </a:r>
            <a:r>
              <a:rPr lang="en-CA" altLang="fr-FR" sz="2000" b="1" dirty="0" smtClean="0"/>
              <a:t>, 1994)</a:t>
            </a:r>
          </a:p>
          <a:p>
            <a:pPr marL="447675" indent="-447675" eaLnBrk="1" hangingPunct="1">
              <a:buFontTx/>
              <a:buNone/>
              <a:defRPr/>
            </a:pPr>
            <a:r>
              <a:rPr lang="en-CA" altLang="fr-FR" sz="2000" dirty="0" smtClean="0"/>
              <a:t>2.2 Canada will acquire additional lands necessary to complete a territorial land base for the Mohawks of Kanesatake</a:t>
            </a:r>
          </a:p>
        </p:txBody>
      </p:sp>
    </p:spTree>
    <p:extLst>
      <p:ext uri="{BB962C8B-B14F-4D97-AF65-F5344CB8AC3E}">
        <p14:creationId xmlns:p14="http://schemas.microsoft.com/office/powerpoint/2010/main" val="9860605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3530A049-ABFD-40BC-9E7A-E198708E9BF3}" type="slidenum">
              <a:rPr lang="en-CA"/>
              <a:pPr>
                <a:defRPr/>
              </a:pPr>
              <a:t>5</a:t>
            </a:fld>
            <a:endParaRPr lang="en-CA"/>
          </a:p>
        </p:txBody>
      </p:sp>
      <p:sp>
        <p:nvSpPr>
          <p:cNvPr id="5" name="Rectangle 2"/>
          <p:cNvSpPr txBox="1">
            <a:spLocks noChangeArrowheads="1"/>
          </p:cNvSpPr>
          <p:nvPr/>
        </p:nvSpPr>
        <p:spPr bwMode="auto">
          <a:xfrm>
            <a:off x="71438" y="533400"/>
            <a:ext cx="8234362"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a:lstStyle>
          <a:p>
            <a:pPr algn="ctr" eaLnBrk="1" hangingPunct="1">
              <a:lnSpc>
                <a:spcPct val="100000"/>
              </a:lnSpc>
            </a:pPr>
            <a:r>
              <a:rPr lang="fr-CA" altLang="fr-FR" sz="2800" kern="0" dirty="0" err="1" smtClean="0">
                <a:latin typeface="+mn-lt"/>
              </a:rPr>
              <a:t>History</a:t>
            </a:r>
            <a:r>
              <a:rPr lang="fr-CA" altLang="fr-FR" sz="2800" kern="0" dirty="0" smtClean="0">
                <a:latin typeface="+mn-lt"/>
              </a:rPr>
              <a:t> of </a:t>
            </a:r>
            <a:r>
              <a:rPr lang="fr-CA" altLang="fr-FR" sz="2800" kern="0" dirty="0" err="1" smtClean="0">
                <a:latin typeface="+mn-lt"/>
              </a:rPr>
              <a:t>purchase</a:t>
            </a:r>
            <a:r>
              <a:rPr lang="fr-CA" altLang="fr-FR" sz="2800" kern="0" dirty="0" smtClean="0">
                <a:latin typeface="+mn-lt"/>
              </a:rPr>
              <a:t> of 3</a:t>
            </a:r>
            <a:r>
              <a:rPr lang="fr-CA" altLang="fr-FR" sz="2800" kern="0" baseline="30000" dirty="0" smtClean="0">
                <a:latin typeface="+mn-lt"/>
              </a:rPr>
              <a:t>rd</a:t>
            </a:r>
            <a:r>
              <a:rPr lang="fr-CA" altLang="fr-FR" sz="2800" kern="0" dirty="0" smtClean="0">
                <a:latin typeface="+mn-lt"/>
              </a:rPr>
              <a:t> party </a:t>
            </a:r>
            <a:r>
              <a:rPr lang="fr-CA" altLang="fr-FR" sz="2800" kern="0" dirty="0" err="1" smtClean="0">
                <a:latin typeface="+mn-lt"/>
              </a:rPr>
              <a:t>interest</a:t>
            </a:r>
            <a:r>
              <a:rPr lang="fr-CA" altLang="fr-FR" sz="2800" kern="0" dirty="0" smtClean="0">
                <a:latin typeface="+mn-lt"/>
              </a:rPr>
              <a:t> to </a:t>
            </a:r>
            <a:r>
              <a:rPr lang="fr-CA" altLang="fr-FR" sz="2800" kern="0" dirty="0" err="1" smtClean="0">
                <a:latin typeface="+mn-lt"/>
              </a:rPr>
              <a:t>add</a:t>
            </a:r>
            <a:r>
              <a:rPr lang="fr-CA" altLang="fr-FR" sz="2800" kern="0" dirty="0" smtClean="0">
                <a:latin typeface="+mn-lt"/>
              </a:rPr>
              <a:t> to Kanesatake </a:t>
            </a:r>
            <a:r>
              <a:rPr lang="fr-CA" altLang="fr-FR" sz="2800" kern="0" dirty="0" err="1" smtClean="0">
                <a:latin typeface="+mn-lt"/>
              </a:rPr>
              <a:t>interim</a:t>
            </a:r>
            <a:r>
              <a:rPr lang="fr-CA" altLang="fr-FR" sz="2800" kern="0" dirty="0" smtClean="0">
                <a:latin typeface="+mn-lt"/>
              </a:rPr>
              <a:t> land base</a:t>
            </a:r>
          </a:p>
        </p:txBody>
      </p:sp>
      <p:sp>
        <p:nvSpPr>
          <p:cNvPr id="6" name="Rectangle 3"/>
          <p:cNvSpPr>
            <a:spLocks noGrp="1" noChangeArrowheads="1"/>
          </p:cNvSpPr>
          <p:nvPr>
            <p:ph idx="1"/>
          </p:nvPr>
        </p:nvSpPr>
        <p:spPr>
          <a:xfrm>
            <a:off x="152400" y="1676401"/>
            <a:ext cx="8229600" cy="4876799"/>
          </a:xfrm>
        </p:spPr>
        <p:txBody>
          <a:bodyPr/>
          <a:lstStyle/>
          <a:p>
            <a:pPr marL="628650" indent="-542925" eaLnBrk="1" hangingPunct="1">
              <a:buFontTx/>
              <a:buNone/>
            </a:pPr>
            <a:r>
              <a:rPr lang="en-CA" altLang="fr-FR" sz="1900" dirty="0" smtClean="0"/>
              <a:t>2.3   Any acquisition of third party interest will be discussed at the negotiation table including the orderly transfer of properties acquired or to be acquired for the Mohawks of Kanesatake</a:t>
            </a:r>
          </a:p>
          <a:p>
            <a:pPr marL="0" indent="0" eaLnBrk="1" hangingPunct="1">
              <a:buFontTx/>
              <a:buNone/>
            </a:pPr>
            <a:endParaRPr lang="en-CA" altLang="fr-FR" sz="1900" dirty="0" smtClean="0"/>
          </a:p>
          <a:p>
            <a:pPr marL="0" indent="0" eaLnBrk="1" hangingPunct="1">
              <a:buFontTx/>
              <a:buNone/>
            </a:pPr>
            <a:r>
              <a:rPr lang="en-CA" altLang="fr-FR" sz="1900" dirty="0" smtClean="0"/>
              <a:t>Work plan territorial, land base sectoral table (Example: October 1</a:t>
            </a:r>
            <a:r>
              <a:rPr lang="en-CA" altLang="fr-FR" sz="1900" baseline="30000" dirty="0" smtClean="0"/>
              <a:t>st</a:t>
            </a:r>
            <a:r>
              <a:rPr lang="en-CA" altLang="fr-FR" sz="1900" dirty="0" smtClean="0"/>
              <a:t> 2003-March 31</a:t>
            </a:r>
            <a:r>
              <a:rPr lang="en-CA" altLang="fr-FR" sz="1900" baseline="30000" dirty="0" smtClean="0"/>
              <a:t>st</a:t>
            </a:r>
            <a:r>
              <a:rPr lang="en-CA" altLang="fr-FR" sz="1900" dirty="0" smtClean="0"/>
              <a:t> 2005):</a:t>
            </a:r>
          </a:p>
          <a:p>
            <a:pPr marL="895350" lvl="3" indent="-352425" eaLnBrk="1" hangingPunct="1">
              <a:buFont typeface="Wingdings" pitchFamily="2" charset="2"/>
              <a:buChar char="Ø"/>
            </a:pPr>
            <a:r>
              <a:rPr lang="en-CA" altLang="fr-FR" sz="1900" dirty="0" smtClean="0"/>
              <a:t>Continue the process of acquisition of third party interest in lands</a:t>
            </a:r>
          </a:p>
          <a:p>
            <a:pPr marL="895350" lvl="3" indent="-352425" eaLnBrk="1" hangingPunct="1">
              <a:buFont typeface="Wingdings" pitchFamily="2" charset="2"/>
              <a:buChar char="Ø"/>
            </a:pPr>
            <a:r>
              <a:rPr lang="en-CA" altLang="fr-FR" sz="1900" dirty="0" smtClean="0"/>
              <a:t>Discussions on the status to be given to every new property purchased (</a:t>
            </a:r>
            <a:r>
              <a:rPr lang="en-CA" altLang="fr-FR" sz="1900" dirty="0" err="1" smtClean="0"/>
              <a:t>i.e</a:t>
            </a:r>
            <a:r>
              <a:rPr lang="en-CA" altLang="fr-FR" sz="1900" dirty="0" smtClean="0"/>
              <a:t>) section 91(24) </a:t>
            </a:r>
          </a:p>
          <a:p>
            <a:pPr marL="895350" lvl="3" indent="-352425" eaLnBrk="1" hangingPunct="1">
              <a:buFont typeface="Wingdings" pitchFamily="2" charset="2"/>
              <a:buChar char="Ø"/>
            </a:pPr>
            <a:r>
              <a:rPr lang="en-CA" altLang="fr-FR" sz="1900" dirty="0" smtClean="0"/>
              <a:t>Develop a process including criteria, for allocation of  Oka letter (in cooperation with the economic development sectorial table for lands identified in the P.M.A.</a:t>
            </a:r>
          </a:p>
          <a:p>
            <a:pPr marL="895350" lvl="3" indent="-352425" eaLnBrk="1" hangingPunct="1">
              <a:buFont typeface="Wingdings" pitchFamily="2" charset="2"/>
              <a:buChar char="Ø"/>
            </a:pPr>
            <a:r>
              <a:rPr lang="en-CA" altLang="fr-FR" sz="1900" dirty="0" smtClean="0"/>
              <a:t>Review, revise and adopt Kanesatake community laws under the L.G.A. and Land Governance Code</a:t>
            </a:r>
          </a:p>
        </p:txBody>
      </p:sp>
    </p:spTree>
    <p:extLst>
      <p:ext uri="{BB962C8B-B14F-4D97-AF65-F5344CB8AC3E}">
        <p14:creationId xmlns:p14="http://schemas.microsoft.com/office/powerpoint/2010/main" val="774076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3530A049-ABFD-40BC-9E7A-E198708E9BF3}" type="slidenum">
              <a:rPr lang="en-CA"/>
              <a:pPr>
                <a:defRPr/>
              </a:pPr>
              <a:t>6</a:t>
            </a:fld>
            <a:endParaRPr lang="en-CA"/>
          </a:p>
        </p:txBody>
      </p:sp>
      <p:sp>
        <p:nvSpPr>
          <p:cNvPr id="5" name="Rectangle 2"/>
          <p:cNvSpPr txBox="1">
            <a:spLocks noChangeArrowheads="1"/>
          </p:cNvSpPr>
          <p:nvPr/>
        </p:nvSpPr>
        <p:spPr bwMode="auto">
          <a:xfrm>
            <a:off x="71438" y="533400"/>
            <a:ext cx="8234362"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a:lstStyle>
          <a:p>
            <a:pPr algn="ctr" eaLnBrk="1" hangingPunct="1">
              <a:lnSpc>
                <a:spcPct val="100000"/>
              </a:lnSpc>
            </a:pPr>
            <a:r>
              <a:rPr lang="fr-CA" altLang="fr-FR" sz="2800" kern="0" dirty="0" err="1" smtClean="0">
                <a:latin typeface="+mn-lt"/>
              </a:rPr>
              <a:t>History</a:t>
            </a:r>
            <a:r>
              <a:rPr lang="fr-CA" altLang="fr-FR" sz="2800" kern="0" dirty="0" smtClean="0">
                <a:latin typeface="+mn-lt"/>
              </a:rPr>
              <a:t> of </a:t>
            </a:r>
            <a:r>
              <a:rPr lang="fr-CA" altLang="fr-FR" sz="2800" kern="0" dirty="0" err="1" smtClean="0">
                <a:latin typeface="+mn-lt"/>
              </a:rPr>
              <a:t>purchase</a:t>
            </a:r>
            <a:r>
              <a:rPr lang="fr-CA" altLang="fr-FR" sz="2800" kern="0" dirty="0" smtClean="0">
                <a:latin typeface="+mn-lt"/>
              </a:rPr>
              <a:t> of 3</a:t>
            </a:r>
            <a:r>
              <a:rPr lang="fr-CA" altLang="fr-FR" sz="2800" kern="0" baseline="30000" dirty="0" smtClean="0">
                <a:latin typeface="+mn-lt"/>
              </a:rPr>
              <a:t>rd</a:t>
            </a:r>
            <a:r>
              <a:rPr lang="fr-CA" altLang="fr-FR" sz="2800" kern="0" dirty="0" smtClean="0">
                <a:latin typeface="+mn-lt"/>
              </a:rPr>
              <a:t> party </a:t>
            </a:r>
            <a:r>
              <a:rPr lang="fr-CA" altLang="fr-FR" sz="2800" kern="0" dirty="0" err="1" smtClean="0">
                <a:latin typeface="+mn-lt"/>
              </a:rPr>
              <a:t>interest</a:t>
            </a:r>
            <a:r>
              <a:rPr lang="fr-CA" altLang="fr-FR" sz="2800" kern="0" dirty="0" smtClean="0">
                <a:latin typeface="+mn-lt"/>
              </a:rPr>
              <a:t> to </a:t>
            </a:r>
            <a:r>
              <a:rPr lang="fr-CA" altLang="fr-FR" sz="2800" kern="0" dirty="0" err="1" smtClean="0">
                <a:latin typeface="+mn-lt"/>
              </a:rPr>
              <a:t>add</a:t>
            </a:r>
            <a:r>
              <a:rPr lang="fr-CA" altLang="fr-FR" sz="2800" kern="0" dirty="0" smtClean="0">
                <a:latin typeface="+mn-lt"/>
              </a:rPr>
              <a:t> to Kanesatake </a:t>
            </a:r>
            <a:r>
              <a:rPr lang="fr-CA" altLang="fr-FR" sz="2800" kern="0" dirty="0" err="1" smtClean="0">
                <a:latin typeface="+mn-lt"/>
              </a:rPr>
              <a:t>interim</a:t>
            </a:r>
            <a:r>
              <a:rPr lang="fr-CA" altLang="fr-FR" sz="2800" kern="0" dirty="0" smtClean="0">
                <a:latin typeface="+mn-lt"/>
              </a:rPr>
              <a:t> land base</a:t>
            </a:r>
          </a:p>
        </p:txBody>
      </p:sp>
      <p:sp>
        <p:nvSpPr>
          <p:cNvPr id="7" name="Rectangle 3"/>
          <p:cNvSpPr>
            <a:spLocks noGrp="1" noChangeArrowheads="1"/>
          </p:cNvSpPr>
          <p:nvPr>
            <p:ph idx="1"/>
          </p:nvPr>
        </p:nvSpPr>
        <p:spPr>
          <a:xfrm>
            <a:off x="466725" y="1676401"/>
            <a:ext cx="8229600" cy="4724399"/>
          </a:xfrm>
        </p:spPr>
        <p:txBody>
          <a:bodyPr/>
          <a:lstStyle/>
          <a:p>
            <a:pPr marL="266700" indent="-161925" eaLnBrk="1" hangingPunct="1">
              <a:defRPr/>
            </a:pPr>
            <a:r>
              <a:rPr lang="en-CA" altLang="fr-FR" sz="1700" dirty="0" smtClean="0"/>
              <a:t>Undertake negotiations towards an hominization (compatibility) agreement with the municipality of OKA</a:t>
            </a:r>
          </a:p>
          <a:p>
            <a:pPr marL="0" indent="0" eaLnBrk="1" hangingPunct="1">
              <a:buFontTx/>
              <a:buNone/>
              <a:defRPr/>
            </a:pPr>
            <a:endParaRPr lang="en-CA" altLang="fr-FR" sz="1700" i="1" dirty="0">
              <a:solidFill>
                <a:srgbClr val="FF0000"/>
              </a:solidFill>
            </a:endParaRPr>
          </a:p>
          <a:p>
            <a:pPr marL="0" indent="0" algn="ctr" eaLnBrk="1" hangingPunct="1">
              <a:buFontTx/>
              <a:buNone/>
              <a:defRPr/>
            </a:pPr>
            <a:r>
              <a:rPr lang="en-CA" altLang="fr-FR" sz="1700" u="sng" dirty="0" smtClean="0"/>
              <a:t>Housing Management Board</a:t>
            </a:r>
          </a:p>
          <a:p>
            <a:pPr marL="266700" indent="-180975" eaLnBrk="1" hangingPunct="1">
              <a:tabLst>
                <a:tab pos="266700" algn="l"/>
                <a:tab pos="5715000" algn="l"/>
              </a:tabLst>
              <a:defRPr/>
            </a:pPr>
            <a:r>
              <a:rPr lang="en-CA" altLang="fr-FR" sz="1700" dirty="0" smtClean="0"/>
              <a:t>Agreed to on December 19</a:t>
            </a:r>
            <a:r>
              <a:rPr lang="en-CA" altLang="fr-FR" sz="1700" baseline="30000" dirty="0" smtClean="0"/>
              <a:t>th</a:t>
            </a:r>
            <a:r>
              <a:rPr lang="en-CA" altLang="fr-FR" sz="1700" dirty="0" smtClean="0"/>
              <a:t>, 1994 negotiation meeting</a:t>
            </a:r>
          </a:p>
          <a:p>
            <a:pPr marL="266700" indent="-180975" eaLnBrk="1" hangingPunct="1">
              <a:tabLst>
                <a:tab pos="266700" algn="l"/>
                <a:tab pos="5715000" algn="l"/>
              </a:tabLst>
              <a:defRPr/>
            </a:pPr>
            <a:r>
              <a:rPr lang="en-CA" altLang="fr-FR" sz="1700" dirty="0" smtClean="0"/>
              <a:t>Community members informed by IANDC by communiqué on February 6</a:t>
            </a:r>
            <a:r>
              <a:rPr lang="en-CA" altLang="fr-FR" sz="1700" baseline="30000" dirty="0" smtClean="0"/>
              <a:t>th</a:t>
            </a:r>
            <a:r>
              <a:rPr lang="en-CA" altLang="fr-FR" sz="1700" dirty="0" smtClean="0"/>
              <a:t>, 1995</a:t>
            </a:r>
          </a:p>
          <a:p>
            <a:pPr marL="266700" indent="-180975" eaLnBrk="1" hangingPunct="1">
              <a:tabLst>
                <a:tab pos="266700" algn="l"/>
                <a:tab pos="5715000" algn="l"/>
              </a:tabLst>
              <a:defRPr/>
            </a:pPr>
            <a:r>
              <a:rPr lang="en-CA" altLang="fr-FR" sz="1700" dirty="0" smtClean="0"/>
              <a:t>Participants:  2 from INAC</a:t>
            </a:r>
          </a:p>
          <a:p>
            <a:pPr marL="0" indent="0" eaLnBrk="1" hangingPunct="1">
              <a:buFontTx/>
              <a:buNone/>
              <a:defRPr/>
            </a:pPr>
            <a:r>
              <a:rPr lang="en-CA" altLang="fr-FR" sz="1700" dirty="0" smtClean="0"/>
              <a:t>                          1 PWGGC</a:t>
            </a:r>
          </a:p>
          <a:p>
            <a:pPr marL="0" indent="0" eaLnBrk="1" hangingPunct="1">
              <a:buFontTx/>
              <a:buNone/>
              <a:defRPr/>
            </a:pPr>
            <a:r>
              <a:rPr lang="en-CA" altLang="fr-FR" sz="1700" dirty="0" smtClean="0"/>
              <a:t>                           2 Mohawk advisors</a:t>
            </a:r>
          </a:p>
          <a:p>
            <a:pPr marL="266700" indent="-180975" eaLnBrk="1" hangingPunct="1">
              <a:defRPr/>
            </a:pPr>
            <a:r>
              <a:rPr lang="en-CA" altLang="fr-FR" sz="1700" dirty="0" smtClean="0"/>
              <a:t>Mandate: develop criteria</a:t>
            </a:r>
          </a:p>
          <a:p>
            <a:pPr marL="266700" indent="-180975" eaLnBrk="1" hangingPunct="1">
              <a:defRPr/>
            </a:pPr>
            <a:r>
              <a:rPr lang="en-CA" altLang="fr-FR" sz="1700" dirty="0" smtClean="0"/>
              <a:t>Sign leases</a:t>
            </a:r>
          </a:p>
          <a:p>
            <a:pPr marL="266700" indent="-180975" eaLnBrk="1" hangingPunct="1">
              <a:defRPr/>
            </a:pPr>
            <a:r>
              <a:rPr lang="en-CA" altLang="fr-FR" sz="1700" dirty="0" smtClean="0"/>
              <a:t>Repairs/ maintenance</a:t>
            </a:r>
          </a:p>
          <a:p>
            <a:pPr marL="266700" indent="-180975" eaLnBrk="1" hangingPunct="1">
              <a:defRPr/>
            </a:pPr>
            <a:r>
              <a:rPr lang="en-CA" altLang="fr-FR" sz="1700" dirty="0" smtClean="0"/>
              <a:t>Collect rents</a:t>
            </a:r>
          </a:p>
        </p:txBody>
      </p:sp>
    </p:spTree>
    <p:extLst>
      <p:ext uri="{BB962C8B-B14F-4D97-AF65-F5344CB8AC3E}">
        <p14:creationId xmlns:p14="http://schemas.microsoft.com/office/powerpoint/2010/main" val="32943637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3530A049-ABFD-40BC-9E7A-E198708E9BF3}" type="slidenum">
              <a:rPr lang="en-CA"/>
              <a:pPr>
                <a:defRPr/>
              </a:pPr>
              <a:t>7</a:t>
            </a:fld>
            <a:endParaRPr lang="en-CA"/>
          </a:p>
        </p:txBody>
      </p:sp>
      <p:sp>
        <p:nvSpPr>
          <p:cNvPr id="2" name="Rectangle 1"/>
          <p:cNvSpPr/>
          <p:nvPr/>
        </p:nvSpPr>
        <p:spPr>
          <a:xfrm>
            <a:off x="152400" y="1057275"/>
            <a:ext cx="8229600" cy="5440848"/>
          </a:xfrm>
          <a:prstGeom prst="rect">
            <a:avLst/>
          </a:prstGeom>
        </p:spPr>
        <p:txBody>
          <a:bodyPr wrap="square">
            <a:spAutoFit/>
          </a:bodyPr>
          <a:lstStyle/>
          <a:p>
            <a:pPr marL="609600" indent="-609600" eaLnBrk="1" hangingPunct="1">
              <a:lnSpc>
                <a:spcPct val="80000"/>
              </a:lnSpc>
              <a:buFontTx/>
              <a:buNone/>
              <a:defRPr/>
            </a:pPr>
            <a:r>
              <a:rPr lang="en-CA" altLang="fr-FR" b="1" dirty="0">
                <a:solidFill>
                  <a:srgbClr val="000000"/>
                </a:solidFill>
                <a:latin typeface="+mn-lt"/>
              </a:rPr>
              <a:t>Signatories</a:t>
            </a:r>
            <a:r>
              <a:rPr lang="en-CA" altLang="fr-FR" dirty="0">
                <a:solidFill>
                  <a:srgbClr val="000000"/>
                </a:solidFill>
                <a:latin typeface="+mn-lt"/>
              </a:rPr>
              <a:t>: IANDC</a:t>
            </a:r>
          </a:p>
          <a:p>
            <a:pPr marL="609600" indent="-609600" eaLnBrk="1" hangingPunct="1">
              <a:lnSpc>
                <a:spcPct val="80000"/>
              </a:lnSpc>
              <a:buFontTx/>
              <a:buNone/>
              <a:defRPr/>
            </a:pPr>
            <a:r>
              <a:rPr lang="en-CA" altLang="fr-FR" dirty="0">
                <a:solidFill>
                  <a:srgbClr val="000000"/>
                </a:solidFill>
                <a:latin typeface="+mn-lt"/>
              </a:rPr>
              <a:t>		     </a:t>
            </a:r>
            <a:r>
              <a:rPr lang="en-CA" altLang="fr-FR" dirty="0" smtClean="0">
                <a:solidFill>
                  <a:srgbClr val="000000"/>
                </a:solidFill>
                <a:latin typeface="+mn-lt"/>
              </a:rPr>
              <a:t>  </a:t>
            </a:r>
            <a:r>
              <a:rPr lang="en-CA" altLang="fr-FR" dirty="0" err="1" smtClean="0">
                <a:solidFill>
                  <a:srgbClr val="000000"/>
                </a:solidFill>
                <a:latin typeface="+mn-lt"/>
              </a:rPr>
              <a:t>Orikwa’shon</a:t>
            </a:r>
            <a:r>
              <a:rPr lang="en-CA" altLang="fr-FR" dirty="0">
                <a:solidFill>
                  <a:srgbClr val="000000"/>
                </a:solidFill>
                <a:latin typeface="+mn-lt"/>
              </a:rPr>
              <a:t>: a development corporation (KODC)                 	</a:t>
            </a:r>
          </a:p>
          <a:p>
            <a:pPr marL="609600" indent="-609600" eaLnBrk="1" hangingPunct="1">
              <a:lnSpc>
                <a:spcPct val="80000"/>
              </a:lnSpc>
              <a:buFontTx/>
              <a:buNone/>
              <a:defRPr/>
            </a:pPr>
            <a:r>
              <a:rPr lang="en-CA" altLang="fr-FR" dirty="0">
                <a:solidFill>
                  <a:srgbClr val="000000"/>
                </a:solidFill>
                <a:latin typeface="+mn-lt"/>
              </a:rPr>
              <a:t>       </a:t>
            </a:r>
            <a:r>
              <a:rPr lang="en-CA" altLang="fr-FR" dirty="0" smtClean="0">
                <a:solidFill>
                  <a:srgbClr val="000000"/>
                </a:solidFill>
                <a:latin typeface="+mn-lt"/>
              </a:rPr>
              <a:t>   June </a:t>
            </a:r>
            <a:r>
              <a:rPr lang="en-CA" altLang="fr-FR" dirty="0">
                <a:solidFill>
                  <a:srgbClr val="000000"/>
                </a:solidFill>
                <a:latin typeface="+mn-lt"/>
              </a:rPr>
              <a:t>25</a:t>
            </a:r>
            <a:r>
              <a:rPr lang="en-CA" altLang="fr-FR" baseline="30000" dirty="0">
                <a:solidFill>
                  <a:srgbClr val="000000"/>
                </a:solidFill>
                <a:latin typeface="+mn-lt"/>
              </a:rPr>
              <a:t>th</a:t>
            </a:r>
            <a:r>
              <a:rPr lang="en-CA" altLang="fr-FR" dirty="0">
                <a:solidFill>
                  <a:srgbClr val="000000"/>
                </a:solidFill>
                <a:latin typeface="+mn-lt"/>
              </a:rPr>
              <a:t>, 1999, Director General IANDC informs community that Canada and the corporation will be signing a management agreement</a:t>
            </a:r>
          </a:p>
          <a:p>
            <a:pPr marL="609600" indent="-609600" eaLnBrk="1" hangingPunct="1">
              <a:lnSpc>
                <a:spcPct val="80000"/>
              </a:lnSpc>
              <a:buFontTx/>
              <a:buNone/>
              <a:defRPr/>
            </a:pPr>
            <a:endParaRPr lang="en-CA" altLang="fr-FR" dirty="0">
              <a:solidFill>
                <a:srgbClr val="000000"/>
              </a:solidFill>
              <a:latin typeface="+mn-lt"/>
            </a:endParaRPr>
          </a:p>
          <a:p>
            <a:pPr marL="609600" indent="-609600" eaLnBrk="1" hangingPunct="1">
              <a:lnSpc>
                <a:spcPct val="80000"/>
              </a:lnSpc>
              <a:buFontTx/>
              <a:buNone/>
              <a:defRPr/>
            </a:pPr>
            <a:r>
              <a:rPr lang="en-CA" altLang="fr-FR" dirty="0">
                <a:solidFill>
                  <a:srgbClr val="000000"/>
                </a:solidFill>
                <a:latin typeface="+mn-lt"/>
              </a:rPr>
              <a:t>	M.C.K  and KODC do the same</a:t>
            </a:r>
          </a:p>
          <a:p>
            <a:pPr marL="609600" indent="-609600" eaLnBrk="1" hangingPunct="1">
              <a:lnSpc>
                <a:spcPct val="80000"/>
              </a:lnSpc>
              <a:buFontTx/>
              <a:buNone/>
              <a:defRPr/>
            </a:pPr>
            <a:endParaRPr lang="en-CA" altLang="fr-FR" dirty="0">
              <a:solidFill>
                <a:srgbClr val="000000"/>
              </a:solidFill>
              <a:latin typeface="+mn-lt"/>
            </a:endParaRPr>
          </a:p>
          <a:p>
            <a:pPr marL="609600" indent="-609600" eaLnBrk="1" hangingPunct="1">
              <a:lnSpc>
                <a:spcPct val="80000"/>
              </a:lnSpc>
              <a:buFontTx/>
              <a:buNone/>
              <a:defRPr/>
            </a:pPr>
            <a:r>
              <a:rPr lang="en-CA" altLang="fr-FR" dirty="0">
                <a:solidFill>
                  <a:srgbClr val="000000"/>
                </a:solidFill>
                <a:latin typeface="+mn-lt"/>
              </a:rPr>
              <a:t>	KODC will be responsible for managing all of the properties purchased since 1990 onward and any new properties.</a:t>
            </a:r>
          </a:p>
          <a:p>
            <a:pPr marL="609600" indent="-609600" eaLnBrk="1" hangingPunct="1">
              <a:buFontTx/>
              <a:buNone/>
              <a:defRPr/>
            </a:pPr>
            <a:endParaRPr lang="en-CA" altLang="fr-FR" dirty="0">
              <a:solidFill>
                <a:srgbClr val="000000"/>
              </a:solidFill>
              <a:latin typeface="+mn-lt"/>
            </a:endParaRPr>
          </a:p>
          <a:p>
            <a:pPr marL="609600" indent="-609600" eaLnBrk="1" hangingPunct="1">
              <a:lnSpc>
                <a:spcPct val="80000"/>
              </a:lnSpc>
              <a:buFontTx/>
              <a:buNone/>
              <a:defRPr/>
            </a:pPr>
            <a:r>
              <a:rPr lang="en-CA" altLang="fr-FR" dirty="0">
                <a:solidFill>
                  <a:srgbClr val="000000"/>
                </a:solidFill>
                <a:latin typeface="+mn-lt"/>
              </a:rPr>
              <a:t>	</a:t>
            </a:r>
            <a:r>
              <a:rPr lang="en-CA" altLang="fr-FR" b="1" dirty="0">
                <a:solidFill>
                  <a:srgbClr val="000000"/>
                </a:solidFill>
                <a:latin typeface="+mn-lt"/>
              </a:rPr>
              <a:t>Canada</a:t>
            </a:r>
            <a:r>
              <a:rPr lang="en-CA" altLang="fr-FR" dirty="0">
                <a:solidFill>
                  <a:srgbClr val="000000"/>
                </a:solidFill>
                <a:latin typeface="+mn-lt"/>
              </a:rPr>
              <a:t>:   </a:t>
            </a:r>
            <a:r>
              <a:rPr lang="en-CA" altLang="fr-FR" dirty="0" smtClean="0">
                <a:solidFill>
                  <a:srgbClr val="000000"/>
                </a:solidFill>
                <a:latin typeface="+mn-lt"/>
              </a:rPr>
              <a:t>  280k </a:t>
            </a:r>
            <a:r>
              <a:rPr lang="en-CA" altLang="fr-FR" dirty="0">
                <a:solidFill>
                  <a:srgbClr val="000000"/>
                </a:solidFill>
                <a:latin typeface="+mn-lt"/>
              </a:rPr>
              <a:t>for operation of KODC</a:t>
            </a:r>
          </a:p>
          <a:p>
            <a:pPr marL="609600" indent="-609600" eaLnBrk="1" hangingPunct="1">
              <a:lnSpc>
                <a:spcPct val="80000"/>
              </a:lnSpc>
              <a:buFontTx/>
              <a:buNone/>
              <a:defRPr/>
            </a:pPr>
            <a:r>
              <a:rPr lang="en-CA" altLang="fr-FR" dirty="0">
                <a:solidFill>
                  <a:srgbClr val="000000"/>
                </a:solidFill>
                <a:latin typeface="+mn-lt"/>
              </a:rPr>
              <a:t>			200k for minor repairs</a:t>
            </a:r>
          </a:p>
          <a:p>
            <a:pPr marL="609600" indent="-609600" eaLnBrk="1" hangingPunct="1">
              <a:lnSpc>
                <a:spcPct val="80000"/>
              </a:lnSpc>
              <a:buFontTx/>
              <a:buNone/>
              <a:defRPr/>
            </a:pPr>
            <a:r>
              <a:rPr lang="en-CA" altLang="fr-FR" dirty="0">
                <a:solidFill>
                  <a:srgbClr val="000000"/>
                </a:solidFill>
                <a:latin typeface="+mn-lt"/>
              </a:rPr>
              <a:t>			497k for major repairs</a:t>
            </a:r>
          </a:p>
          <a:p>
            <a:pPr marL="609600" indent="-609600" eaLnBrk="1" hangingPunct="1">
              <a:lnSpc>
                <a:spcPct val="80000"/>
              </a:lnSpc>
              <a:buFontTx/>
              <a:buNone/>
              <a:defRPr/>
            </a:pPr>
            <a:r>
              <a:rPr lang="en-CA" altLang="fr-FR" dirty="0">
                <a:solidFill>
                  <a:srgbClr val="000000"/>
                </a:solidFill>
                <a:latin typeface="+mn-lt"/>
              </a:rPr>
              <a:t>			395k venture development funding (apple orchard)</a:t>
            </a:r>
          </a:p>
          <a:p>
            <a:pPr marL="609600" indent="-609600" eaLnBrk="1" hangingPunct="1">
              <a:lnSpc>
                <a:spcPct val="80000"/>
              </a:lnSpc>
              <a:buFontTx/>
              <a:buNone/>
              <a:defRPr/>
            </a:pPr>
            <a:r>
              <a:rPr lang="en-CA" altLang="fr-FR" dirty="0">
                <a:solidFill>
                  <a:srgbClr val="000000"/>
                </a:solidFill>
                <a:latin typeface="+mn-lt"/>
              </a:rPr>
              <a:t>			479k accounts receivable ceded to corporation 			         by Canada </a:t>
            </a:r>
          </a:p>
          <a:p>
            <a:pPr marL="609600" indent="-609600" eaLnBrk="1" hangingPunct="1">
              <a:lnSpc>
                <a:spcPct val="80000"/>
              </a:lnSpc>
              <a:buFontTx/>
              <a:buNone/>
              <a:defRPr/>
            </a:pPr>
            <a:r>
              <a:rPr lang="en-CA" altLang="fr-FR" dirty="0">
                <a:solidFill>
                  <a:srgbClr val="000000"/>
                </a:solidFill>
                <a:latin typeface="+mn-lt"/>
              </a:rPr>
              <a:t>			272k rents collected by Canada at the date of signing</a:t>
            </a:r>
            <a:endParaRPr lang="fr-CA" dirty="0">
              <a:solidFill>
                <a:srgbClr val="000000"/>
              </a:solidFill>
              <a:latin typeface="+mn-lt"/>
            </a:endParaRPr>
          </a:p>
        </p:txBody>
      </p:sp>
      <p:sp>
        <p:nvSpPr>
          <p:cNvPr id="6" name="Rectangle 2"/>
          <p:cNvSpPr txBox="1">
            <a:spLocks noChangeArrowheads="1"/>
          </p:cNvSpPr>
          <p:nvPr/>
        </p:nvSpPr>
        <p:spPr bwMode="auto">
          <a:xfrm>
            <a:off x="71438" y="123825"/>
            <a:ext cx="823436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a:lstStyle>
          <a:p>
            <a:pPr marL="609600" indent="-609600" algn="ctr" eaLnBrk="1" hangingPunct="1">
              <a:lnSpc>
                <a:spcPct val="80000"/>
              </a:lnSpc>
              <a:buFontTx/>
              <a:buNone/>
              <a:defRPr/>
            </a:pPr>
            <a:endParaRPr lang="en-CA" altLang="fr-FR" sz="2800" dirty="0"/>
          </a:p>
          <a:p>
            <a:pPr marL="609600" indent="-609600" algn="ctr" eaLnBrk="1" hangingPunct="1">
              <a:lnSpc>
                <a:spcPct val="80000"/>
              </a:lnSpc>
              <a:buFontTx/>
              <a:buNone/>
              <a:defRPr/>
            </a:pPr>
            <a:r>
              <a:rPr lang="en-CA" altLang="fr-FR" sz="2800" dirty="0" smtClean="0"/>
              <a:t>Property </a:t>
            </a:r>
            <a:r>
              <a:rPr lang="en-CA" altLang="fr-FR" sz="2800" dirty="0"/>
              <a:t>Management Agreement</a:t>
            </a:r>
          </a:p>
        </p:txBody>
      </p:sp>
    </p:spTree>
    <p:extLst>
      <p:ext uri="{BB962C8B-B14F-4D97-AF65-F5344CB8AC3E}">
        <p14:creationId xmlns:p14="http://schemas.microsoft.com/office/powerpoint/2010/main" val="14949136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3530A049-ABFD-40BC-9E7A-E198708E9BF3}" type="slidenum">
              <a:rPr lang="en-CA"/>
              <a:pPr>
                <a:defRPr/>
              </a:pPr>
              <a:t>8</a:t>
            </a:fld>
            <a:endParaRPr lang="en-CA"/>
          </a:p>
        </p:txBody>
      </p:sp>
      <p:sp>
        <p:nvSpPr>
          <p:cNvPr id="6" name="Rectangle 2"/>
          <p:cNvSpPr txBox="1">
            <a:spLocks noChangeArrowheads="1"/>
          </p:cNvSpPr>
          <p:nvPr/>
        </p:nvSpPr>
        <p:spPr bwMode="auto">
          <a:xfrm>
            <a:off x="71438" y="228600"/>
            <a:ext cx="823436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a:lstStyle>
          <a:p>
            <a:pPr marL="609600" indent="-609600" algn="ctr" eaLnBrk="1" hangingPunct="1">
              <a:lnSpc>
                <a:spcPct val="80000"/>
              </a:lnSpc>
              <a:buFontTx/>
              <a:buNone/>
              <a:defRPr/>
            </a:pPr>
            <a:endParaRPr lang="en-CA" altLang="fr-FR" sz="2800" dirty="0"/>
          </a:p>
          <a:p>
            <a:pPr marL="609600" indent="-609600" algn="ctr" eaLnBrk="1" hangingPunct="1">
              <a:lnSpc>
                <a:spcPct val="80000"/>
              </a:lnSpc>
              <a:buFontTx/>
              <a:buNone/>
              <a:defRPr/>
            </a:pPr>
            <a:r>
              <a:rPr lang="en-CA" altLang="fr-FR" sz="2800" dirty="0" smtClean="0"/>
              <a:t>Amended Property </a:t>
            </a:r>
            <a:r>
              <a:rPr lang="en-CA" altLang="fr-FR" sz="2800" dirty="0"/>
              <a:t>Management Agreement</a:t>
            </a:r>
          </a:p>
        </p:txBody>
      </p:sp>
      <p:sp>
        <p:nvSpPr>
          <p:cNvPr id="5" name="Espace réservé du contenu 2"/>
          <p:cNvSpPr>
            <a:spLocks noGrp="1"/>
          </p:cNvSpPr>
          <p:nvPr>
            <p:ph idx="1"/>
          </p:nvPr>
        </p:nvSpPr>
        <p:spPr>
          <a:xfrm>
            <a:off x="381000" y="1065213"/>
            <a:ext cx="8229600" cy="5335587"/>
          </a:xfrm>
        </p:spPr>
        <p:txBody>
          <a:bodyPr/>
          <a:lstStyle/>
          <a:p>
            <a:pPr marL="0" indent="0" eaLnBrk="1" hangingPunct="1">
              <a:buFontTx/>
              <a:buNone/>
            </a:pPr>
            <a:r>
              <a:rPr lang="fr-FR" altLang="fr-FR" sz="2000" b="1" dirty="0" err="1" smtClean="0"/>
              <a:t>Signatories</a:t>
            </a:r>
            <a:r>
              <a:rPr lang="fr-FR" altLang="fr-FR" sz="2000" dirty="0" smtClean="0"/>
              <a:t>:  AANDC</a:t>
            </a:r>
          </a:p>
          <a:p>
            <a:pPr marL="0" indent="0" eaLnBrk="1" hangingPunct="1">
              <a:buFontTx/>
              <a:buNone/>
            </a:pPr>
            <a:r>
              <a:rPr lang="fr-FR" altLang="fr-FR" sz="2000" dirty="0" smtClean="0"/>
              <a:t>                       KODC</a:t>
            </a:r>
          </a:p>
          <a:p>
            <a:pPr marL="0" indent="0" eaLnBrk="1" hangingPunct="1">
              <a:buFontTx/>
              <a:buNone/>
            </a:pPr>
            <a:r>
              <a:rPr lang="fr-FR" altLang="fr-FR" sz="2000" dirty="0" smtClean="0"/>
              <a:t>                       MCK</a:t>
            </a:r>
          </a:p>
          <a:p>
            <a:pPr marL="0" indent="0" eaLnBrk="1" hangingPunct="1">
              <a:buFontTx/>
              <a:buNone/>
            </a:pPr>
            <a:endParaRPr lang="fr-FR" altLang="fr-FR" sz="2000" dirty="0" smtClean="0"/>
          </a:p>
          <a:p>
            <a:pPr marL="0" indent="0" eaLnBrk="1" hangingPunct="1">
              <a:buFontTx/>
              <a:buNone/>
            </a:pPr>
            <a:r>
              <a:rPr lang="fr-FR" altLang="fr-FR" sz="2000" b="1" dirty="0" smtClean="0"/>
              <a:t>Financial Contribution by Canada</a:t>
            </a:r>
            <a:r>
              <a:rPr lang="fr-FR" altLang="fr-FR" sz="2000" dirty="0" smtClean="0"/>
              <a:t>:</a:t>
            </a:r>
            <a:r>
              <a:rPr lang="fr-FR" altLang="fr-FR" sz="2000" dirty="0"/>
              <a:t> </a:t>
            </a:r>
            <a:r>
              <a:rPr lang="fr-FR" altLang="fr-FR" sz="2000" dirty="0" smtClean="0"/>
              <a:t>277 K – Operating budget</a:t>
            </a:r>
          </a:p>
          <a:p>
            <a:pPr marL="0" indent="0" eaLnBrk="1" hangingPunct="1">
              <a:buFontTx/>
              <a:buNone/>
            </a:pPr>
            <a:r>
              <a:rPr lang="fr-FR" altLang="fr-FR" sz="2000" dirty="0" smtClean="0"/>
              <a:t>                                                            147 K – Major </a:t>
            </a:r>
            <a:r>
              <a:rPr lang="fr-FR" altLang="fr-FR" sz="2000" dirty="0" err="1" smtClean="0"/>
              <a:t>repairs</a:t>
            </a:r>
            <a:endParaRPr lang="fr-FR" altLang="fr-FR" sz="2000" dirty="0" smtClean="0"/>
          </a:p>
          <a:p>
            <a:pPr marL="0" indent="0" eaLnBrk="1" hangingPunct="1">
              <a:buFontTx/>
              <a:buNone/>
            </a:pPr>
            <a:endParaRPr lang="fr-FR" altLang="fr-FR" sz="2000" dirty="0" smtClean="0"/>
          </a:p>
          <a:p>
            <a:pPr marL="0" indent="0" eaLnBrk="1" hangingPunct="1">
              <a:buFontTx/>
              <a:buNone/>
            </a:pPr>
            <a:r>
              <a:rPr lang="fr-FR" altLang="fr-FR" sz="2000" dirty="0" smtClean="0"/>
              <a:t>M.C.K. / KODC </a:t>
            </a:r>
            <a:r>
              <a:rPr lang="fr-FR" altLang="fr-FR" sz="2000" dirty="0" err="1" smtClean="0"/>
              <a:t>requested</a:t>
            </a:r>
            <a:r>
              <a:rPr lang="fr-FR" altLang="fr-FR" sz="2000" dirty="0" smtClean="0"/>
              <a:t> </a:t>
            </a:r>
            <a:r>
              <a:rPr lang="fr-FR" altLang="fr-FR" sz="2000" dirty="0" err="1" smtClean="0"/>
              <a:t>possibility</a:t>
            </a:r>
            <a:r>
              <a:rPr lang="fr-FR" altLang="fr-FR" sz="2000" dirty="0" smtClean="0"/>
              <a:t> to issue Oka </a:t>
            </a:r>
            <a:r>
              <a:rPr lang="fr-FR" altLang="fr-FR" sz="2000" dirty="0" err="1" smtClean="0"/>
              <a:t>letters</a:t>
            </a:r>
            <a:r>
              <a:rPr lang="fr-FR" altLang="fr-FR" sz="2000" dirty="0" smtClean="0"/>
              <a:t> for the </a:t>
            </a:r>
            <a:r>
              <a:rPr lang="fr-FR" altLang="fr-FR" sz="2000" dirty="0" err="1" smtClean="0"/>
              <a:t>properties</a:t>
            </a:r>
            <a:r>
              <a:rPr lang="fr-FR" altLang="fr-FR" sz="2000" dirty="0" smtClean="0"/>
              <a:t> and lands </a:t>
            </a:r>
            <a:r>
              <a:rPr lang="fr-FR" altLang="fr-FR" sz="2000" dirty="0" err="1" smtClean="0"/>
              <a:t>purchased</a:t>
            </a:r>
            <a:r>
              <a:rPr lang="fr-FR" altLang="fr-FR" sz="2000" dirty="0" smtClean="0"/>
              <a:t> 1990 </a:t>
            </a:r>
            <a:r>
              <a:rPr lang="fr-FR" altLang="fr-FR" sz="2000" dirty="0" err="1" smtClean="0"/>
              <a:t>onwards</a:t>
            </a:r>
            <a:r>
              <a:rPr lang="fr-FR" altLang="fr-FR" sz="2000" dirty="0" smtClean="0"/>
              <a:t>.</a:t>
            </a:r>
          </a:p>
          <a:p>
            <a:pPr marL="0" indent="0" eaLnBrk="1" hangingPunct="1">
              <a:buFontTx/>
              <a:buNone/>
            </a:pPr>
            <a:endParaRPr lang="fr-FR" altLang="fr-FR" sz="2000" dirty="0" smtClean="0"/>
          </a:p>
          <a:p>
            <a:pPr marL="0" indent="0" eaLnBrk="1" hangingPunct="1">
              <a:buFontTx/>
              <a:buNone/>
            </a:pPr>
            <a:r>
              <a:rPr lang="fr-FR" altLang="fr-FR" sz="2000" dirty="0" smtClean="0"/>
              <a:t>Canada </a:t>
            </a:r>
            <a:r>
              <a:rPr lang="fr-FR" altLang="fr-FR" sz="2000" dirty="0" err="1" smtClean="0"/>
              <a:t>agrees</a:t>
            </a:r>
            <a:r>
              <a:rPr lang="fr-FR" altLang="fr-FR" sz="2000" dirty="0" smtClean="0"/>
              <a:t> </a:t>
            </a:r>
            <a:r>
              <a:rPr lang="fr-FR" altLang="fr-FR" sz="2000" dirty="0" err="1" smtClean="0"/>
              <a:t>subject</a:t>
            </a:r>
            <a:r>
              <a:rPr lang="fr-FR" altLang="fr-FR" sz="2000" dirty="0" smtClean="0"/>
              <a:t> to conditions and time frame</a:t>
            </a:r>
          </a:p>
          <a:p>
            <a:pPr marL="0" indent="0" eaLnBrk="1" hangingPunct="1">
              <a:buFontTx/>
              <a:buNone/>
            </a:pPr>
            <a:endParaRPr lang="fr-FR" altLang="fr-FR" sz="2000" dirty="0" smtClean="0"/>
          </a:p>
          <a:p>
            <a:pPr marL="0" indent="0" eaLnBrk="1" hangingPunct="1">
              <a:buFontTx/>
              <a:buNone/>
            </a:pPr>
            <a:r>
              <a:rPr lang="fr-FR" altLang="fr-FR" sz="2000" dirty="0" err="1" smtClean="0"/>
              <a:t>We</a:t>
            </a:r>
            <a:r>
              <a:rPr lang="fr-FR" altLang="fr-FR" sz="2000" dirty="0" smtClean="0"/>
              <a:t> let MCK </a:t>
            </a:r>
            <a:r>
              <a:rPr lang="fr-FR" altLang="fr-FR" sz="2000" dirty="0" err="1" smtClean="0"/>
              <a:t>determine</a:t>
            </a:r>
            <a:r>
              <a:rPr lang="fr-FR" altLang="fr-FR" sz="2000" dirty="0" smtClean="0"/>
              <a:t> the time frame</a:t>
            </a:r>
          </a:p>
        </p:txBody>
      </p:sp>
    </p:spTree>
    <p:extLst>
      <p:ext uri="{BB962C8B-B14F-4D97-AF65-F5344CB8AC3E}">
        <p14:creationId xmlns:p14="http://schemas.microsoft.com/office/powerpoint/2010/main" val="26713584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3530A049-ABFD-40BC-9E7A-E198708E9BF3}" type="slidenum">
              <a:rPr lang="en-CA"/>
              <a:pPr>
                <a:defRPr/>
              </a:pPr>
              <a:t>9</a:t>
            </a:fld>
            <a:endParaRPr lang="en-CA"/>
          </a:p>
        </p:txBody>
      </p:sp>
      <p:sp>
        <p:nvSpPr>
          <p:cNvPr id="6" name="Rectangle 2"/>
          <p:cNvSpPr txBox="1">
            <a:spLocks noChangeArrowheads="1"/>
          </p:cNvSpPr>
          <p:nvPr/>
        </p:nvSpPr>
        <p:spPr bwMode="auto">
          <a:xfrm>
            <a:off x="71438" y="228600"/>
            <a:ext cx="823436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a:lstStyle>
          <a:p>
            <a:pPr marL="609600" indent="-609600" algn="ctr" eaLnBrk="1" hangingPunct="1">
              <a:lnSpc>
                <a:spcPct val="80000"/>
              </a:lnSpc>
              <a:buFontTx/>
              <a:buNone/>
              <a:defRPr/>
            </a:pPr>
            <a:endParaRPr lang="en-CA" altLang="fr-FR" sz="2800" dirty="0"/>
          </a:p>
          <a:p>
            <a:pPr marL="609600" indent="-609600" algn="ctr" eaLnBrk="1" hangingPunct="1">
              <a:lnSpc>
                <a:spcPct val="80000"/>
              </a:lnSpc>
              <a:buFontTx/>
              <a:buNone/>
              <a:defRPr/>
            </a:pPr>
            <a:r>
              <a:rPr lang="en-CA" altLang="fr-FR" sz="2800" dirty="0" smtClean="0"/>
              <a:t>Amended Property </a:t>
            </a:r>
            <a:r>
              <a:rPr lang="en-CA" altLang="fr-FR" sz="2800" dirty="0"/>
              <a:t>Management Agreement</a:t>
            </a:r>
          </a:p>
        </p:txBody>
      </p:sp>
      <p:sp>
        <p:nvSpPr>
          <p:cNvPr id="7" name="Espace réservé du contenu 2"/>
          <p:cNvSpPr>
            <a:spLocks noGrp="1"/>
          </p:cNvSpPr>
          <p:nvPr>
            <p:ph idx="1"/>
          </p:nvPr>
        </p:nvSpPr>
        <p:spPr>
          <a:xfrm>
            <a:off x="323850" y="1125538"/>
            <a:ext cx="8362950" cy="5614987"/>
          </a:xfrm>
        </p:spPr>
        <p:txBody>
          <a:bodyPr/>
          <a:lstStyle/>
          <a:p>
            <a:pPr marL="0" indent="0">
              <a:buFontTx/>
              <a:buNone/>
            </a:pPr>
            <a:r>
              <a:rPr lang="fr-CA" altLang="fr-FR" sz="2000" b="1" dirty="0" smtClean="0"/>
              <a:t>     3.1 Administration</a:t>
            </a:r>
          </a:p>
          <a:p>
            <a:pPr marL="0" indent="0">
              <a:buFontTx/>
              <a:buNone/>
            </a:pPr>
            <a:endParaRPr lang="fr-CA" altLang="fr-FR" sz="2000" b="1" dirty="0" smtClean="0"/>
          </a:p>
          <a:p>
            <a:pPr marL="0" indent="0">
              <a:buFontTx/>
              <a:buNone/>
            </a:pPr>
            <a:r>
              <a:rPr lang="fr-CA" altLang="fr-FR" sz="1900" dirty="0" smtClean="0"/>
              <a:t>     A)   </a:t>
            </a:r>
            <a:r>
              <a:rPr lang="fr-CA" altLang="fr-FR" sz="1900" u="sng" dirty="0" smtClean="0"/>
              <a:t>On or </a:t>
            </a:r>
            <a:r>
              <a:rPr lang="fr-CA" altLang="fr-FR" sz="1900" u="sng" dirty="0" err="1" smtClean="0"/>
              <a:t>before</a:t>
            </a:r>
            <a:r>
              <a:rPr lang="fr-CA" altLang="fr-FR" sz="1900" u="sng" dirty="0" smtClean="0"/>
              <a:t> </a:t>
            </a:r>
            <a:r>
              <a:rPr lang="fr-CA" altLang="fr-FR" sz="1900" u="sng" dirty="0" err="1" smtClean="0"/>
              <a:t>September</a:t>
            </a:r>
            <a:r>
              <a:rPr lang="fr-CA" altLang="fr-FR" sz="1900" u="sng" dirty="0" smtClean="0"/>
              <a:t> 21</a:t>
            </a:r>
            <a:r>
              <a:rPr lang="en-CA" altLang="fr-FR" sz="1900" u="sng" baseline="30000" dirty="0" err="1" smtClean="0"/>
              <a:t>st</a:t>
            </a:r>
            <a:r>
              <a:rPr lang="fr-CA" altLang="fr-FR" sz="1900" u="sng" dirty="0" smtClean="0"/>
              <a:t>, 2001</a:t>
            </a:r>
          </a:p>
          <a:p>
            <a:pPr marL="895350" indent="-533400">
              <a:buFontTx/>
              <a:buNone/>
            </a:pPr>
            <a:r>
              <a:rPr lang="fr-CA" altLang="fr-FR" sz="1900" dirty="0" smtClean="0"/>
              <a:t>       M.C.K. </a:t>
            </a:r>
            <a:r>
              <a:rPr lang="fr-CA" altLang="fr-FR" sz="1900" dirty="0" err="1" smtClean="0"/>
              <a:t>establish</a:t>
            </a:r>
            <a:r>
              <a:rPr lang="fr-CA" altLang="fr-FR" sz="1900" dirty="0" smtClean="0"/>
              <a:t> a </a:t>
            </a:r>
            <a:r>
              <a:rPr lang="fr-CA" altLang="fr-FR" sz="1900" dirty="0" err="1" smtClean="0"/>
              <a:t>fair</a:t>
            </a:r>
            <a:r>
              <a:rPr lang="fr-CA" altLang="fr-FR" sz="1900" dirty="0" smtClean="0"/>
              <a:t> and open </a:t>
            </a:r>
            <a:r>
              <a:rPr lang="fr-CA" altLang="fr-FR" sz="1900" dirty="0" err="1" smtClean="0"/>
              <a:t>process</a:t>
            </a:r>
            <a:r>
              <a:rPr lang="fr-CA" altLang="fr-FR" sz="1900" dirty="0" smtClean="0"/>
              <a:t> of initial </a:t>
            </a:r>
            <a:r>
              <a:rPr lang="fr-CA" altLang="fr-FR" sz="1900" dirty="0" err="1" smtClean="0"/>
              <a:t>allotment</a:t>
            </a:r>
            <a:r>
              <a:rPr lang="fr-CA" altLang="fr-FR" sz="1900" dirty="0" smtClean="0"/>
              <a:t> of </a:t>
            </a:r>
            <a:r>
              <a:rPr lang="fr-CA" altLang="fr-FR" sz="1900" dirty="0" err="1" smtClean="0"/>
              <a:t>said</a:t>
            </a:r>
            <a:r>
              <a:rPr lang="fr-CA" altLang="fr-FR" sz="1900" dirty="0" smtClean="0"/>
              <a:t> </a:t>
            </a:r>
            <a:r>
              <a:rPr lang="fr-CA" altLang="fr-FR" sz="1900" dirty="0" err="1" smtClean="0"/>
              <a:t>properties</a:t>
            </a:r>
            <a:r>
              <a:rPr lang="fr-CA" altLang="fr-FR" sz="1900" dirty="0" smtClean="0"/>
              <a:t> </a:t>
            </a:r>
            <a:r>
              <a:rPr lang="fr-CA" altLang="fr-FR" sz="1900" dirty="0" err="1" smtClean="0"/>
              <a:t>agreeable</a:t>
            </a:r>
            <a:r>
              <a:rPr lang="fr-CA" altLang="fr-FR" sz="1900" dirty="0" smtClean="0"/>
              <a:t> to the </a:t>
            </a:r>
            <a:r>
              <a:rPr lang="fr-CA" altLang="fr-FR" sz="1900" dirty="0" err="1" smtClean="0"/>
              <a:t>Minister</a:t>
            </a:r>
            <a:r>
              <a:rPr lang="fr-CA" altLang="fr-FR" sz="1900" dirty="0" smtClean="0"/>
              <a:t> and </a:t>
            </a:r>
            <a:r>
              <a:rPr lang="en-CA" altLang="fr-FR" sz="1900" dirty="0" smtClean="0"/>
              <a:t>shall</a:t>
            </a:r>
            <a:r>
              <a:rPr lang="fr-CA" altLang="fr-FR" sz="1900" dirty="0" smtClean="0"/>
              <a:t> </a:t>
            </a:r>
            <a:r>
              <a:rPr lang="fr-CA" altLang="fr-FR" sz="1900" dirty="0" err="1" smtClean="0"/>
              <a:t>give</a:t>
            </a:r>
            <a:r>
              <a:rPr lang="fr-CA" altLang="fr-FR" sz="1900" dirty="0" smtClean="0"/>
              <a:t> a right of first </a:t>
            </a:r>
            <a:r>
              <a:rPr lang="fr-CA" altLang="fr-FR" sz="1900" dirty="0" err="1" smtClean="0"/>
              <a:t>refusal</a:t>
            </a:r>
            <a:r>
              <a:rPr lang="fr-CA" altLang="fr-FR" sz="1900" dirty="0" smtClean="0"/>
              <a:t> to the </a:t>
            </a:r>
            <a:r>
              <a:rPr lang="fr-CA" altLang="fr-FR" sz="1900" dirty="0" err="1" smtClean="0"/>
              <a:t>actual</a:t>
            </a:r>
            <a:r>
              <a:rPr lang="fr-CA" altLang="fr-FR" sz="1900" dirty="0" smtClean="0"/>
              <a:t> tenants of </a:t>
            </a:r>
            <a:r>
              <a:rPr lang="fr-CA" altLang="fr-FR" sz="1900" dirty="0" err="1" smtClean="0"/>
              <a:t>each</a:t>
            </a:r>
            <a:r>
              <a:rPr lang="fr-CA" altLang="fr-FR" sz="1900" dirty="0" smtClean="0"/>
              <a:t> </a:t>
            </a:r>
            <a:r>
              <a:rPr lang="fr-CA" altLang="fr-FR" sz="1900" dirty="0" err="1" smtClean="0"/>
              <a:t>property</a:t>
            </a:r>
            <a:r>
              <a:rPr lang="fr-CA" altLang="fr-FR" sz="1900" dirty="0" smtClean="0"/>
              <a:t> </a:t>
            </a:r>
            <a:r>
              <a:rPr lang="fr-CA" altLang="fr-FR" sz="1900" dirty="0" err="1" smtClean="0"/>
              <a:t>subject</a:t>
            </a:r>
            <a:r>
              <a:rPr lang="fr-CA" altLang="fr-FR" sz="1900" dirty="0" smtClean="0"/>
              <a:t> to </a:t>
            </a:r>
            <a:r>
              <a:rPr lang="fr-CA" altLang="fr-FR" sz="1900" dirty="0" err="1" smtClean="0"/>
              <a:t>said</a:t>
            </a:r>
            <a:r>
              <a:rPr lang="fr-CA" altLang="fr-FR" sz="1900" dirty="0" smtClean="0"/>
              <a:t> tenants </a:t>
            </a:r>
            <a:r>
              <a:rPr lang="fr-CA" altLang="fr-FR" sz="1900" dirty="0" err="1" smtClean="0"/>
              <a:t>having</a:t>
            </a:r>
            <a:r>
              <a:rPr lang="fr-CA" altLang="fr-FR" sz="1900" dirty="0" smtClean="0"/>
              <a:t> </a:t>
            </a:r>
            <a:r>
              <a:rPr lang="fr-CA" altLang="fr-FR" sz="1900" dirty="0" err="1" smtClean="0"/>
              <a:t>entered</a:t>
            </a:r>
            <a:r>
              <a:rPr lang="fr-CA" altLang="fr-FR" sz="1900" dirty="0" smtClean="0"/>
              <a:t> </a:t>
            </a:r>
            <a:r>
              <a:rPr lang="fr-CA" altLang="fr-FR" sz="1900" dirty="0" err="1" smtClean="0"/>
              <a:t>into</a:t>
            </a:r>
            <a:r>
              <a:rPr lang="fr-CA" altLang="fr-FR" sz="1900" dirty="0" smtClean="0"/>
              <a:t> a </a:t>
            </a:r>
            <a:r>
              <a:rPr lang="fr-CA" altLang="fr-FR" sz="1900" dirty="0" err="1" smtClean="0"/>
              <a:t>written</a:t>
            </a:r>
            <a:r>
              <a:rPr lang="fr-CA" altLang="fr-FR" sz="1900" dirty="0" smtClean="0"/>
              <a:t> </a:t>
            </a:r>
            <a:r>
              <a:rPr lang="fr-CA" altLang="fr-FR" sz="1900" dirty="0" err="1" smtClean="0"/>
              <a:t>lease</a:t>
            </a:r>
            <a:r>
              <a:rPr lang="fr-CA" altLang="fr-FR" sz="1900" dirty="0" smtClean="0"/>
              <a:t> agreement and not </a:t>
            </a:r>
            <a:r>
              <a:rPr lang="fr-CA" altLang="fr-FR" sz="1900" dirty="0" err="1" smtClean="0"/>
              <a:t>being</a:t>
            </a:r>
            <a:r>
              <a:rPr lang="fr-CA" altLang="fr-FR" sz="1900" dirty="0" smtClean="0"/>
              <a:t> in default </a:t>
            </a:r>
            <a:r>
              <a:rPr lang="fr-CA" altLang="fr-FR" sz="1900" dirty="0" err="1" smtClean="0"/>
              <a:t>under</a:t>
            </a:r>
            <a:r>
              <a:rPr lang="fr-CA" altLang="fr-FR" sz="1900" dirty="0" smtClean="0"/>
              <a:t> </a:t>
            </a:r>
            <a:r>
              <a:rPr lang="fr-CA" altLang="fr-FR" sz="1900" dirty="0" err="1" smtClean="0"/>
              <a:t>these</a:t>
            </a:r>
            <a:r>
              <a:rPr lang="fr-CA" altLang="fr-FR" sz="1900" dirty="0" smtClean="0"/>
              <a:t> </a:t>
            </a:r>
            <a:r>
              <a:rPr lang="fr-CA" altLang="fr-FR" sz="1900" dirty="0" err="1" smtClean="0"/>
              <a:t>lease</a:t>
            </a:r>
            <a:r>
              <a:rPr lang="fr-CA" altLang="fr-FR" sz="1900" dirty="0" smtClean="0"/>
              <a:t> </a:t>
            </a:r>
            <a:r>
              <a:rPr lang="fr-CA" altLang="fr-FR" sz="1900" dirty="0" err="1" smtClean="0"/>
              <a:t>agreements</a:t>
            </a:r>
            <a:r>
              <a:rPr lang="fr-CA" altLang="fr-FR" sz="1900" dirty="0" smtClean="0"/>
              <a:t>.</a:t>
            </a:r>
          </a:p>
          <a:p>
            <a:pPr marL="0" indent="0">
              <a:buFontTx/>
              <a:buNone/>
            </a:pPr>
            <a:endParaRPr lang="fr-CA" altLang="fr-FR" sz="1900" dirty="0" smtClean="0"/>
          </a:p>
          <a:p>
            <a:pPr marL="361950" indent="0">
              <a:buFontTx/>
              <a:buNone/>
            </a:pPr>
            <a:r>
              <a:rPr lang="en-CA" altLang="fr-FR" sz="1900" dirty="0" smtClean="0"/>
              <a:t>On or before December 12</a:t>
            </a:r>
            <a:r>
              <a:rPr lang="en-CA" altLang="fr-FR" sz="1900" baseline="30000" dirty="0" smtClean="0"/>
              <a:t>th</a:t>
            </a:r>
            <a:r>
              <a:rPr lang="en-CA" altLang="fr-FR" sz="1900" dirty="0" smtClean="0"/>
              <a:t>, 2001, the council shall implement said process of initial allotment.</a:t>
            </a:r>
          </a:p>
          <a:p>
            <a:pPr marL="0" indent="0">
              <a:buFontTx/>
              <a:buNone/>
            </a:pPr>
            <a:endParaRPr lang="en-CA" altLang="fr-FR" sz="1900" dirty="0"/>
          </a:p>
          <a:p>
            <a:pPr marL="895350" indent="-533400">
              <a:buFontTx/>
              <a:buNone/>
            </a:pPr>
            <a:r>
              <a:rPr lang="en-CA" altLang="fr-FR" sz="1900" dirty="0" smtClean="0"/>
              <a:t>B)    On or before the 21</a:t>
            </a:r>
            <a:r>
              <a:rPr lang="en-CA" altLang="fr-FR" sz="1900" baseline="30000" dirty="0" smtClean="0"/>
              <a:t>st</a:t>
            </a:r>
            <a:r>
              <a:rPr lang="en-CA" altLang="fr-FR" sz="1900" dirty="0" smtClean="0"/>
              <a:t> of March 2002 council shall make an allotment of each property mentioned in 2.1.1 of the PMA as amended in conformity of the process of initial allotment provided for in 3.1 (a)</a:t>
            </a:r>
            <a:endParaRPr lang="fr-CA" altLang="fr-FR" sz="1900" dirty="0" smtClean="0"/>
          </a:p>
        </p:txBody>
      </p:sp>
    </p:spTree>
    <p:extLst>
      <p:ext uri="{BB962C8B-B14F-4D97-AF65-F5344CB8AC3E}">
        <p14:creationId xmlns:p14="http://schemas.microsoft.com/office/powerpoint/2010/main" val="339565457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9661250|-6926519|-3161487|-10379576|-10856873|INAC / AANC&quot;,&quot;Id&quot;:&quot;578795323533352f046df1a0&quot;,&quot;SmartGridHorizontal&quot;:0,&quot;LinkedExcelSources&quot;:{},&quot;LinkedProjectSources&quot;:{}}"/>
</p:tagLst>
</file>

<file path=ppt/theme/theme1.xml><?xml version="1.0" encoding="utf-8"?>
<a:theme xmlns:a="http://schemas.openxmlformats.org/drawingml/2006/main" name="Standard_white">
  <a:themeElements>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fontScheme name="Standard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25679</TotalTime>
  <Words>1007</Words>
  <Application>Microsoft Office PowerPoint</Application>
  <PresentationFormat>Affichage à l'écran (4:3)</PresentationFormat>
  <Paragraphs>171</Paragraphs>
  <Slides>15</Slides>
  <Notes>12</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Standard_white</vt:lpstr>
      <vt:lpstr>Présentation PowerPoint</vt:lpstr>
      <vt:lpstr>CONTENT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The Jean-Roch Simon Case</vt:lpstr>
      <vt:lpstr>Présentation PowerPoint</vt:lpstr>
      <vt:lpstr>Présentation PowerPoint</vt:lpstr>
    </vt:vector>
  </TitlesOfParts>
  <Manager>Ray Luoma</Manager>
  <Company>Deloitte.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Alain Giroux</dc:creator>
  <cp:lastModifiedBy>simardf</cp:lastModifiedBy>
  <cp:revision>617</cp:revision>
  <cp:lastPrinted>2016-11-14T21:04:25Z</cp:lastPrinted>
  <dcterms:created xsi:type="dcterms:W3CDTF">2007-03-13T16:30:24Z</dcterms:created>
  <dcterms:modified xsi:type="dcterms:W3CDTF">2016-11-15T16:17:53Z</dcterms:modified>
</cp:coreProperties>
</file>